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6" r:id="rId2"/>
    <p:sldId id="273" r:id="rId3"/>
    <p:sldId id="277" r:id="rId4"/>
    <p:sldId id="278" r:id="rId5"/>
    <p:sldId id="257" r:id="rId6"/>
    <p:sldId id="275" r:id="rId7"/>
    <p:sldId id="262" r:id="rId8"/>
    <p:sldId id="259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CB7"/>
    <a:srgbClr val="C497EE"/>
    <a:srgbClr val="346D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/>
    <p:restoredTop sz="94709"/>
  </p:normalViewPr>
  <p:slideViewPr>
    <p:cSldViewPr>
      <p:cViewPr varScale="1">
        <p:scale>
          <a:sx n="145" d="100"/>
          <a:sy n="145" d="100"/>
        </p:scale>
        <p:origin x="192" y="7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45CD9-5CDE-B146-ACB1-CEC739469690}" type="datetimeFigureOut">
              <a:rPr lang="en-GR" smtClean="0"/>
              <a:t>9/12/21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E5FA-C48D-0346-95A1-38DE4D9B088C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1637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2E5FA-C48D-0346-95A1-38DE4D9B088C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2943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2E5FA-C48D-0346-95A1-38DE4D9B088C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2706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2E5FA-C48D-0346-95A1-38DE4D9B088C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9753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89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66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59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46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0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70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09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32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2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59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99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B84E5-FC95-4ACE-85D6-26D7A2B8CFF2}" type="datetimeFigureOut">
              <a:rPr lang="el-GR" smtClean="0"/>
              <a:pPr/>
              <a:t>9/12/21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546F-E341-4BD7-9C35-9FBAEE7A6C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87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6D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44DE9DA-138D-4AD5-B2EF-AA1D920C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E6385-5F10-D94D-AA9F-524E86052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457200"/>
            <a:ext cx="3428582" cy="719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B44AEA-DCAA-9A40-83B6-431DE930F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991648"/>
            <a:ext cx="4139952" cy="58700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EB9563-6500-1840-AF74-F833AE822FEE}"/>
              </a:ext>
            </a:extLst>
          </p:cNvPr>
          <p:cNvSpPr txBox="1"/>
          <p:nvPr/>
        </p:nvSpPr>
        <p:spPr>
          <a:xfrm>
            <a:off x="1252554" y="2121939"/>
            <a:ext cx="4541128" cy="50167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R="36576">
              <a:buClr>
                <a:srgbClr val="FF388C"/>
              </a:buClr>
              <a:buSzPct val="80000"/>
              <a:defRPr/>
            </a:pPr>
            <a:r>
              <a:rPr lang="el-G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Παρουσίαση Εθνικού Σχεδίου Δράσης για την Ισότητα των Φύλων </a:t>
            </a:r>
          </a:p>
          <a:p>
            <a:pPr marR="36576">
              <a:buClr>
                <a:srgbClr val="FF388C"/>
              </a:buClr>
              <a:buSzPct val="80000"/>
              <a:defRPr/>
            </a:pPr>
            <a:r>
              <a:rPr lang="el-G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2021-2025</a:t>
            </a:r>
          </a:p>
          <a:p>
            <a:pPr marR="36576" algn="r">
              <a:buClr>
                <a:srgbClr val="FF388C"/>
              </a:buClr>
              <a:buSzPct val="80000"/>
              <a:defRPr/>
            </a:pPr>
            <a:endParaRPr lang="el-GR" sz="4000" dirty="0">
              <a:ln>
                <a:solidFill>
                  <a:srgbClr val="D2D2D2"/>
                </a:solidFill>
              </a:ln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36576" algn="r">
              <a:buClr>
                <a:srgbClr val="FF388C"/>
              </a:buClr>
              <a:buSzPct val="80000"/>
              <a:defRPr/>
            </a:pPr>
            <a:endParaRPr lang="el-GR" sz="4000" dirty="0">
              <a:ln>
                <a:solidFill>
                  <a:srgbClr val="D2D2D2"/>
                </a:solidFill>
              </a:ln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R" sz="4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F8B47B-4591-104F-9D14-F636603E1100}"/>
              </a:ext>
            </a:extLst>
          </p:cNvPr>
          <p:cNvCxnSpPr>
            <a:cxnSpLocks/>
          </p:cNvCxnSpPr>
          <p:nvPr/>
        </p:nvCxnSpPr>
        <p:spPr>
          <a:xfrm>
            <a:off x="0" y="1556792"/>
            <a:ext cx="67805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E55E00-D447-5D4F-AB36-0740EA6A3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2401319"/>
            <a:ext cx="4464495" cy="42195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76064A-31AC-E64E-AD90-02FA7812C7CA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4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C497EE"/>
              </a:gs>
            </a:gsLst>
            <a:lin ang="30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A4A98-D58B-D04D-9152-CB030D71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0"/>
            <a:ext cx="1148733" cy="16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FBD98-590D-44E3-9FB7-B321DDD7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117" y="0"/>
            <a:ext cx="10040798" cy="1628800"/>
          </a:xfrm>
          <a:effectLst/>
        </p:spPr>
        <p:txBody>
          <a:bodyPr/>
          <a:lstStyle/>
          <a:p>
            <a:pPr algn="r"/>
            <a:r>
              <a:rPr lang="el-GR" sz="4000" dirty="0">
                <a:solidFill>
                  <a:schemeClr val="bg1"/>
                </a:solidFill>
              </a:rPr>
              <a:t>Παραδοχές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7C1D2-AE4E-4236-A1CE-B10F5DCB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2132856"/>
            <a:ext cx="7975849" cy="35283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Clr>
                <a:srgbClr val="C497EE"/>
              </a:buClr>
            </a:pPr>
            <a:r>
              <a:rPr lang="el-G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 Οι γυναίκες που υφίστανται βία θέλουν πλέον να μιλήσουν και αναζητούν διέξοδο</a:t>
            </a:r>
            <a:endParaRPr lang="en-US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Clr>
                <a:srgbClr val="C497EE"/>
              </a:buClr>
            </a:pPr>
            <a:endParaRPr lang="el-GR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Clr>
                <a:srgbClr val="C497EE"/>
              </a:buClr>
            </a:pPr>
            <a:r>
              <a:rPr lang="el-G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Η πρόοδος της τεχνολογίας και των επιστημών επαναπροσδιορίζει το μέλλον και δημιουργεί ευκαιρίες για όλους μας και κυρίως για τις γυναίκες</a:t>
            </a:r>
            <a:endParaRPr lang="en-US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Clr>
                <a:srgbClr val="C497EE"/>
              </a:buClr>
            </a:pPr>
            <a:endParaRPr lang="el-GR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Clr>
                <a:srgbClr val="C497EE"/>
              </a:buClr>
            </a:pPr>
            <a:r>
              <a:rPr lang="el-G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Η καθημερινότητα των γυναικών έχει γίνει πιο απαιτητική</a:t>
            </a:r>
            <a:endParaRPr lang="en-US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Clr>
                <a:srgbClr val="C497EE"/>
              </a:buClr>
            </a:pPr>
            <a:endParaRPr lang="el-GR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Clr>
                <a:srgbClr val="C497EE"/>
              </a:buClr>
            </a:pPr>
            <a:r>
              <a:rPr lang="el-G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Οι γυναίκες χρειάζονται ενίσχυση στην πράξη</a:t>
            </a:r>
            <a:endParaRPr lang="en-US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Clr>
                <a:srgbClr val="C497EE"/>
              </a:buClr>
            </a:pPr>
            <a:endParaRPr lang="el-GR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Clr>
                <a:srgbClr val="C497EE"/>
              </a:buClr>
            </a:pPr>
            <a:r>
              <a:rPr lang="el-G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Χρειάζεται να αυξηθεί η ενημέρωση και η ενεργοποίηση </a:t>
            </a:r>
            <a:endParaRPr lang="en-US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497EE"/>
              </a:buClr>
              <a:buNone/>
            </a:pPr>
            <a:r>
              <a:rPr lang="el-G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όλων μας σε θέματα φύλου</a:t>
            </a:r>
          </a:p>
          <a:p>
            <a:pPr>
              <a:lnSpc>
                <a:spcPct val="100000"/>
              </a:lnSpc>
              <a:buClr>
                <a:srgbClr val="C497EE"/>
              </a:buClr>
            </a:pPr>
            <a:endParaRPr lang="en-US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8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4C12C53-659A-E742-B0B8-5692A0CC0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2780928"/>
            <a:ext cx="9306619" cy="25278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711CD0-1326-524A-BE23-CB438A165D00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4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C497EE"/>
              </a:gs>
            </a:gsLst>
            <a:lin ang="30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60692-C767-49BD-A7AD-E3607AF7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1"/>
            <a:ext cx="7886700" cy="1628799"/>
          </a:xfrm>
        </p:spPr>
        <p:txBody>
          <a:bodyPr/>
          <a:lstStyle/>
          <a:p>
            <a:pPr algn="r"/>
            <a:r>
              <a:rPr lang="el-GR" sz="4000" dirty="0">
                <a:solidFill>
                  <a:schemeClr val="bg1"/>
                </a:solidFill>
              </a:rPr>
              <a:t>Η ισότητα σε αριθμούς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C452E-84C2-0144-99FE-6055E4E5904F}"/>
              </a:ext>
            </a:extLst>
          </p:cNvPr>
          <p:cNvSpPr txBox="1"/>
          <p:nvPr/>
        </p:nvSpPr>
        <p:spPr>
          <a:xfrm>
            <a:off x="964248" y="4883058"/>
            <a:ext cx="146974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R" sz="1300" b="1" dirty="0">
                <a:latin typeface="Calibri" panose="020F0502020204030204" pitchFamily="34" charset="0"/>
                <a:cs typeface="Calibri" panose="020F0502020204030204" pitchFamily="34" charset="0"/>
              </a:rPr>
              <a:t>Κατάταξη στον Δείκτη για την Ισότητα των Φύλων (EIGE): </a:t>
            </a:r>
            <a:r>
              <a:rPr lang="en-GR" sz="1300" dirty="0"/>
              <a:t>27η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F962A9-EFB5-AC44-B6DA-5E379F75F389}"/>
              </a:ext>
            </a:extLst>
          </p:cNvPr>
          <p:cNvSpPr txBox="1"/>
          <p:nvPr/>
        </p:nvSpPr>
        <p:spPr>
          <a:xfrm>
            <a:off x="2684821" y="2202383"/>
            <a:ext cx="14697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00" b="1" dirty="0">
                <a:latin typeface="Calibri" panose="020F0502020204030204" pitchFamily="34" charset="0"/>
                <a:cs typeface="Calibri" panose="020F0502020204030204" pitchFamily="34" charset="0"/>
              </a:rPr>
              <a:t>Εργασία (πλήρης απασχόληση): </a:t>
            </a:r>
          </a:p>
          <a:p>
            <a:r>
              <a:rPr lang="el-GR" sz="1300" dirty="0">
                <a:latin typeface="Calibri" panose="020F0502020204030204" pitchFamily="34" charset="0"/>
                <a:cs typeface="Calibri" panose="020F0502020204030204" pitchFamily="34" charset="0"/>
              </a:rPr>
              <a:t>Γ: 33% / Α: 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1745BC-F8B8-3645-99FA-60B26E461613}"/>
              </a:ext>
            </a:extLst>
          </p:cNvPr>
          <p:cNvSpPr txBox="1"/>
          <p:nvPr/>
        </p:nvSpPr>
        <p:spPr>
          <a:xfrm>
            <a:off x="3773697" y="5214614"/>
            <a:ext cx="176646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00" b="1" dirty="0">
                <a:latin typeface="Calibri" panose="020F0502020204030204" pitchFamily="34" charset="0"/>
                <a:cs typeface="Calibri" panose="020F0502020204030204" pitchFamily="34" charset="0"/>
              </a:rPr>
              <a:t>Χρόνος για φροντίδα παιδιών/ηλικιωμένων: </a:t>
            </a:r>
            <a:r>
              <a:rPr lang="el-GR" sz="1300" dirty="0">
                <a:latin typeface="Calibri" panose="020F0502020204030204" pitchFamily="34" charset="0"/>
                <a:cs typeface="Calibri" panose="020F0502020204030204" pitchFamily="34" charset="0"/>
              </a:rPr>
              <a:t>Γ: 38% / Α: 20%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DD25AC-546F-1344-8722-D2C7CFEDF80B}"/>
              </a:ext>
            </a:extLst>
          </p:cNvPr>
          <p:cNvSpPr txBox="1"/>
          <p:nvPr/>
        </p:nvSpPr>
        <p:spPr>
          <a:xfrm>
            <a:off x="5003839" y="2184671"/>
            <a:ext cx="176646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00" b="1" dirty="0">
                <a:latin typeface="Calibri" panose="020F0502020204030204" pitchFamily="34" charset="0"/>
                <a:cs typeface="Calibri" panose="020F0502020204030204" pitchFamily="34" charset="0"/>
              </a:rPr>
              <a:t>Χρόνος για δουλειές σπιτιού (νοικοκυριό):</a:t>
            </a:r>
          </a:p>
          <a:p>
            <a:r>
              <a:rPr lang="el-GR" sz="1300" dirty="0">
                <a:latin typeface="Calibri" panose="020F0502020204030204" pitchFamily="34" charset="0"/>
                <a:cs typeface="Calibri" panose="020F0502020204030204" pitchFamily="34" charset="0"/>
              </a:rPr>
              <a:t> Γ: 85% / Α: 16%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CC7C13-1A31-4A46-A526-5025C9470770}"/>
              </a:ext>
            </a:extLst>
          </p:cNvPr>
          <p:cNvSpPr txBox="1"/>
          <p:nvPr/>
        </p:nvSpPr>
        <p:spPr>
          <a:xfrm>
            <a:off x="6200803" y="5214614"/>
            <a:ext cx="17664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00" b="1" dirty="0">
                <a:latin typeface="Calibri" panose="020F0502020204030204" pitchFamily="34" charset="0"/>
                <a:cs typeface="Calibri" panose="020F0502020204030204" pitchFamily="34" charset="0"/>
              </a:rPr>
              <a:t>Κατάσταση υγείας </a:t>
            </a:r>
          </a:p>
          <a:p>
            <a:r>
              <a:rPr lang="el-GR" sz="1300" b="1" dirty="0">
                <a:latin typeface="Calibri" panose="020F0502020204030204" pitchFamily="34" charset="0"/>
                <a:cs typeface="Calibri" panose="020F0502020204030204" pitchFamily="34" charset="0"/>
              </a:rPr>
              <a:t>στα 65</a:t>
            </a:r>
            <a:r>
              <a:rPr lang="el-GR" sz="1300" dirty="0">
                <a:latin typeface="Calibri" panose="020F0502020204030204" pitchFamily="34" charset="0"/>
                <a:cs typeface="Calibri" panose="020F0502020204030204" pitchFamily="34" charset="0"/>
              </a:rPr>
              <a:t>: Γ: 35% / Α: 43%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CA3CDC-CFC6-0040-870A-B2B40B0FA3DC}"/>
              </a:ext>
            </a:extLst>
          </p:cNvPr>
          <p:cNvSpPr txBox="1"/>
          <p:nvPr/>
        </p:nvSpPr>
        <p:spPr>
          <a:xfrm>
            <a:off x="9150439" y="4814505"/>
            <a:ext cx="21870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1" dirty="0">
                <a:latin typeface="Calibri" panose="020F0502020204030204" pitchFamily="34" charset="0"/>
                <a:cs typeface="Calibri" panose="020F0502020204030204" pitchFamily="34" charset="0"/>
              </a:rPr>
              <a:t>Women In Digital Scoreboard: </a:t>
            </a:r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l-GR" sz="1300" dirty="0">
                <a:latin typeface="Calibri" panose="020F0502020204030204" pitchFamily="34" charset="0"/>
                <a:cs typeface="Calibri" panose="020F0502020204030204" pitchFamily="34" charset="0"/>
              </a:rPr>
              <a:t>η θέση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300" dirty="0">
                <a:latin typeface="Calibri" panose="020F0502020204030204" pitchFamily="34" charset="0"/>
                <a:cs typeface="Calibri" panose="020F0502020204030204" pitchFamily="34" charset="0"/>
              </a:rPr>
              <a:t>Απόφοιτοι </a:t>
            </a:r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STEM: 8</a:t>
            </a:r>
            <a:r>
              <a:rPr lang="el-GR" sz="1300" dirty="0">
                <a:latin typeface="Calibri" panose="020F0502020204030204" pitchFamily="34" charset="0"/>
                <a:cs typeface="Calibri" panose="020F0502020204030204" pitchFamily="34" charset="0"/>
              </a:rPr>
              <a:t>η (15%)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ICT specialists: 22</a:t>
            </a:r>
            <a:r>
              <a:rPr lang="el-GR" sz="1300" dirty="0">
                <a:latin typeface="Calibri" panose="020F0502020204030204" pitchFamily="34" charset="0"/>
                <a:cs typeface="Calibri" panose="020F0502020204030204" pitchFamily="34" charset="0"/>
              </a:rPr>
              <a:t>η  (1,3%)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5F44F8-C72D-8B4D-B45A-BF07CC5FA114}"/>
              </a:ext>
            </a:extLst>
          </p:cNvPr>
          <p:cNvSpPr txBox="1"/>
          <p:nvPr/>
        </p:nvSpPr>
        <p:spPr>
          <a:xfrm>
            <a:off x="7574084" y="2329380"/>
            <a:ext cx="17664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00" b="1" dirty="0">
                <a:latin typeface="Calibri" panose="020F0502020204030204" pitchFamily="34" charset="0"/>
                <a:cs typeface="Calibri" panose="020F0502020204030204" pitchFamily="34" charset="0"/>
              </a:rPr>
              <a:t>Γυναίκες στο κοινοβούλιο: </a:t>
            </a:r>
            <a:r>
              <a:rPr lang="el-GR" sz="1300" dirty="0">
                <a:latin typeface="Calibri" panose="020F0502020204030204" pitchFamily="34" charset="0"/>
                <a:cs typeface="Calibri" panose="020F0502020204030204" pitchFamily="34" charset="0"/>
              </a:rPr>
              <a:t>22%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7B1D5-98CC-8B4C-AA86-34AAC2C76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0"/>
            <a:ext cx="114873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1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3F1CD1-916D-B949-99E6-2F41B3088719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4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C497EE"/>
              </a:gs>
            </a:gsLst>
            <a:lin ang="30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BC698D-A674-A34B-AC2A-FF612FD2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0"/>
            <a:ext cx="1148733" cy="16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A19B8C-DF54-4490-BA9B-2D4F0D59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01" y="1"/>
            <a:ext cx="10497198" cy="1690689"/>
          </a:xfrm>
        </p:spPr>
        <p:txBody>
          <a:bodyPr/>
          <a:lstStyle/>
          <a:p>
            <a:pPr algn="r"/>
            <a:r>
              <a:rPr lang="el-GR" sz="4000" dirty="0">
                <a:solidFill>
                  <a:schemeClr val="bg1"/>
                </a:solidFill>
              </a:rPr>
              <a:t>Γυναικοκτονίες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34F098-778C-400D-8094-058220BC3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837787"/>
              </p:ext>
            </p:extLst>
          </p:nvPr>
        </p:nvGraphicFramePr>
        <p:xfrm>
          <a:off x="2037994" y="1988840"/>
          <a:ext cx="8116012" cy="4325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003">
                  <a:extLst>
                    <a:ext uri="{9D8B030D-6E8A-4147-A177-3AD203B41FA5}">
                      <a16:colId xmlns:a16="http://schemas.microsoft.com/office/drawing/2014/main" val="2481088228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2356184317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75076327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638822163"/>
                    </a:ext>
                  </a:extLst>
                </a:gridCol>
              </a:tblGrid>
              <a:tr h="68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Έτος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>
                    <a:solidFill>
                      <a:srgbClr val="346D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 err="1">
                          <a:effectLst/>
                        </a:rPr>
                        <a:t>Γυναικοκτονίες</a:t>
                      </a:r>
                      <a:r>
                        <a:rPr lang="el-GR" sz="1300" dirty="0">
                          <a:effectLst/>
                        </a:rPr>
                        <a:t> στα πλαίσια της ενδοοικογενειακής βίας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>
                    <a:solidFill>
                      <a:srgbClr val="346D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Ανθρωποκτονίες με θύμα γυναίκα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>
                    <a:solidFill>
                      <a:srgbClr val="346D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% </a:t>
                      </a:r>
                      <a:r>
                        <a:rPr lang="el-GR" sz="1300" dirty="0" err="1">
                          <a:effectLst/>
                        </a:rPr>
                        <a:t>Γυναικοκτονιών</a:t>
                      </a:r>
                      <a:r>
                        <a:rPr lang="el-GR" sz="1300" dirty="0">
                          <a:effectLst/>
                        </a:rPr>
                        <a:t> στο σύνολο των γυναικών θυμάτων ανθρωποκτονίας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>
                    <a:solidFill>
                      <a:srgbClr val="346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64398"/>
                  </a:ext>
                </a:extLst>
              </a:tr>
              <a:tr h="331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44,4%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523633660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42,1%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3980306819"/>
                  </a:ext>
                </a:extLst>
              </a:tr>
              <a:tr h="329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44,8%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362459427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30,4%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1518510913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3209058212"/>
                  </a:ext>
                </a:extLst>
              </a:tr>
              <a:tr h="329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36,7%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1416511206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44,4%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1482776716"/>
                  </a:ext>
                </a:extLst>
              </a:tr>
              <a:tr h="329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25%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1429203259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15%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4089716876"/>
                  </a:ext>
                </a:extLst>
              </a:tr>
              <a:tr h="329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38,7%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2760918531"/>
                  </a:ext>
                </a:extLst>
              </a:tr>
              <a:tr h="329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2010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300" dirty="0">
                          <a:effectLst/>
                        </a:rPr>
                        <a:t>33,3%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47" marR="10247" marT="10247" marB="10247"/>
                </a:tc>
                <a:extLst>
                  <a:ext uri="{0D108BD9-81ED-4DB2-BD59-A6C34878D82A}">
                    <a16:rowId xmlns:a16="http://schemas.microsoft.com/office/drawing/2014/main" val="265180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25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AC15AD-AFA6-C14B-B7C5-6874C51845F3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4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C497EE"/>
              </a:gs>
            </a:gsLst>
            <a:lin ang="30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41BDA3-5540-9D48-82BA-074CE412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0"/>
            <a:ext cx="1148733" cy="16288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7401" y="1"/>
            <a:ext cx="10497198" cy="1628799"/>
          </a:xfrm>
          <a:noFill/>
        </p:spPr>
        <p:txBody>
          <a:bodyPr>
            <a:noAutofit/>
          </a:bodyPr>
          <a:lstStyle/>
          <a:p>
            <a:pPr algn="r"/>
            <a:r>
              <a:rPr lang="el-GR" sz="4000" dirty="0">
                <a:solidFill>
                  <a:schemeClr val="bg1"/>
                </a:solidFill>
              </a:rPr>
              <a:t>Άξονες Προτεραιότητας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7368" y="1772816"/>
            <a:ext cx="5760639" cy="4176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el-GR" sz="1800" b="1" dirty="0">
              <a:ln>
                <a:solidFill>
                  <a:srgbClr val="D2D2D2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14350" indent="-514350">
              <a:lnSpc>
                <a:spcPct val="150000"/>
              </a:lnSpc>
              <a:buClr>
                <a:srgbClr val="C497EE"/>
              </a:buClr>
              <a:buFont typeface="+mj-lt"/>
              <a:buAutoNum type="arabicPeriod"/>
            </a:pPr>
            <a:r>
              <a:rPr lang="el-GR" sz="1800" dirty="0">
                <a:latin typeface="+mj-lt"/>
                <a:cs typeface="Calibri" panose="020F0502020204030204" pitchFamily="34" charset="0"/>
              </a:rPr>
              <a:t>Πρόληψη και καταπολέμηση της </a:t>
            </a:r>
            <a:r>
              <a:rPr lang="el-GR" sz="1800" dirty="0" err="1">
                <a:latin typeface="+mj-lt"/>
                <a:cs typeface="Calibri" panose="020F0502020204030204" pitchFamily="34" charset="0"/>
              </a:rPr>
              <a:t>έμφυλης</a:t>
            </a:r>
            <a:r>
              <a:rPr lang="el-GR" sz="1800" dirty="0">
                <a:latin typeface="+mj-lt"/>
                <a:cs typeface="Calibri" panose="020F0502020204030204" pitchFamily="34" charset="0"/>
              </a:rPr>
              <a:t> και ενδοοικογενειακής βίας</a:t>
            </a:r>
          </a:p>
          <a:p>
            <a:pPr marL="514350" indent="-514350">
              <a:lnSpc>
                <a:spcPct val="150000"/>
              </a:lnSpc>
              <a:buClr>
                <a:srgbClr val="C497EE"/>
              </a:buClr>
              <a:buFont typeface="+mj-lt"/>
              <a:buAutoNum type="arabicPeriod"/>
            </a:pPr>
            <a:r>
              <a:rPr lang="el-GR" sz="1800" dirty="0">
                <a:latin typeface="+mj-lt"/>
                <a:cs typeface="Calibri" panose="020F0502020204030204" pitchFamily="34" charset="0"/>
              </a:rPr>
              <a:t>Ισότιμη συμμετοχή των γυναικών στην αγορά εργασίας</a:t>
            </a:r>
          </a:p>
          <a:p>
            <a:pPr marL="514350" indent="-514350">
              <a:lnSpc>
                <a:spcPct val="150000"/>
              </a:lnSpc>
              <a:buClr>
                <a:srgbClr val="C497EE"/>
              </a:buClr>
              <a:buFont typeface="+mj-lt"/>
              <a:buAutoNum type="arabicPeriod"/>
            </a:pPr>
            <a:r>
              <a:rPr lang="el-GR" sz="1800" dirty="0">
                <a:latin typeface="+mj-lt"/>
                <a:cs typeface="Calibri" panose="020F0502020204030204" pitchFamily="34" charset="0"/>
              </a:rPr>
              <a:t>Ισότιμη συμμετοχή γυναικών σε θέσεις λήψης αποφάσεων/ηγετικούς ρόλους</a:t>
            </a:r>
          </a:p>
          <a:p>
            <a:pPr marL="514350" indent="-514350">
              <a:lnSpc>
                <a:spcPct val="150000"/>
              </a:lnSpc>
              <a:buClr>
                <a:srgbClr val="C497EE"/>
              </a:buClr>
              <a:buFont typeface="+mj-lt"/>
              <a:buAutoNum type="arabicPeriod"/>
            </a:pPr>
            <a:r>
              <a:rPr lang="el-GR" sz="1800" dirty="0">
                <a:latin typeface="+mj-lt"/>
                <a:cs typeface="Calibri" panose="020F0502020204030204" pitchFamily="34" charset="0"/>
              </a:rPr>
              <a:t>Ενσωμάτωση διάστασης φύλου σε τομεακές πολιτικές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B3E27C-0C72-0B48-BECF-926770FE00DF}"/>
              </a:ext>
            </a:extLst>
          </p:cNvPr>
          <p:cNvSpPr/>
          <p:nvPr/>
        </p:nvSpPr>
        <p:spPr>
          <a:xfrm>
            <a:off x="804043" y="2420888"/>
            <a:ext cx="45719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1A306-DDF2-024E-9AE7-347A8D11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5" y="3212976"/>
            <a:ext cx="5917701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CAD3D3A-027C-AA42-8CCE-A995EFFCEC4D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4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C497EE"/>
              </a:gs>
            </a:gsLst>
            <a:lin ang="30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D5B38-B393-A940-9643-612CEA427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0"/>
            <a:ext cx="1148733" cy="16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EFE78-9632-446D-88C7-D882EB8B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231229"/>
            <a:ext cx="10515600" cy="1325563"/>
          </a:xfrm>
        </p:spPr>
        <p:txBody>
          <a:bodyPr/>
          <a:lstStyle/>
          <a:p>
            <a:pPr algn="r"/>
            <a:r>
              <a:rPr lang="el-GR" sz="4000" dirty="0">
                <a:solidFill>
                  <a:schemeClr val="bg1"/>
                </a:solidFill>
              </a:rPr>
              <a:t>Το ΕΣΔΙΦ σε αριθμούς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7AD57-AE00-DD4A-A06C-9C9E12BFA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9" y="1774489"/>
            <a:ext cx="5088651" cy="5083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91765-9048-574E-AAB1-3E0349764026}"/>
              </a:ext>
            </a:extLst>
          </p:cNvPr>
          <p:cNvSpPr txBox="1"/>
          <p:nvPr/>
        </p:nvSpPr>
        <p:spPr>
          <a:xfrm>
            <a:off x="4582519" y="2420888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  <a:cs typeface="Calibri" panose="020F0502020204030204" pitchFamily="34" charset="0"/>
              </a:rPr>
              <a:t>20 </a:t>
            </a:r>
            <a:r>
              <a:rPr lang="el-GR" sz="1600" dirty="0">
                <a:solidFill>
                  <a:schemeClr val="bg1"/>
                </a:solidFill>
                <a:cs typeface="Calibri" panose="020F0502020204030204" pitchFamily="34" charset="0"/>
              </a:rPr>
              <a:t>στόχοι</a:t>
            </a:r>
            <a:endParaRPr lang="en-US" sz="16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el-GR" sz="1600" b="1" dirty="0">
                <a:solidFill>
                  <a:schemeClr val="bg1"/>
                </a:solidFill>
                <a:cs typeface="Calibri" panose="020F0502020204030204" pitchFamily="34" charset="0"/>
              </a:rPr>
              <a:t>67 </a:t>
            </a:r>
            <a:r>
              <a:rPr lang="el-GR" sz="1600" dirty="0">
                <a:solidFill>
                  <a:schemeClr val="bg1"/>
                </a:solidFill>
                <a:cs typeface="Calibri" panose="020F0502020204030204" pitchFamily="34" charset="0"/>
              </a:rPr>
              <a:t>δράσεις</a:t>
            </a:r>
            <a:endParaRPr lang="en-US" sz="16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el-GR" sz="1600" b="1" dirty="0">
                <a:solidFill>
                  <a:schemeClr val="bg1"/>
                </a:solidFill>
                <a:cs typeface="Calibri" panose="020F0502020204030204" pitchFamily="34" charset="0"/>
              </a:rPr>
              <a:t>30 </a:t>
            </a:r>
            <a:r>
              <a:rPr lang="el-GR" sz="1600" dirty="0">
                <a:solidFill>
                  <a:schemeClr val="bg1"/>
                </a:solidFill>
                <a:cs typeface="Calibri" panose="020F0502020204030204" pitchFamily="34" charset="0"/>
              </a:rPr>
              <a:t>ώριμα έργα</a:t>
            </a:r>
          </a:p>
          <a:p>
            <a:pPr algn="ctr"/>
            <a:endParaRPr lang="en-GR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54E83-981D-4E46-8A6F-5A5EE7B1077D}"/>
              </a:ext>
            </a:extLst>
          </p:cNvPr>
          <p:cNvSpPr txBox="1"/>
          <p:nvPr/>
        </p:nvSpPr>
        <p:spPr>
          <a:xfrm>
            <a:off x="6238703" y="28024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17</a:t>
            </a:r>
            <a:r>
              <a:rPr lang="el-GR" sz="1600" b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chemeClr val="bg1"/>
                </a:solidFill>
                <a:cs typeface="Calibri" panose="020F0502020204030204" pitchFamily="34" charset="0"/>
              </a:rPr>
              <a:t>υπουργεία</a:t>
            </a:r>
            <a:endParaRPr lang="en-US" sz="16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079A6-2B93-A747-B439-1281D3E2CA82}"/>
              </a:ext>
            </a:extLst>
          </p:cNvPr>
          <p:cNvSpPr txBox="1"/>
          <p:nvPr/>
        </p:nvSpPr>
        <p:spPr>
          <a:xfrm>
            <a:off x="6958783" y="389278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l-GR" sz="1600" b="1" dirty="0">
                <a:solidFill>
                  <a:schemeClr val="bg1"/>
                </a:solidFill>
                <a:cs typeface="Calibri" panose="020F0502020204030204" pitchFamily="34" charset="0"/>
              </a:rPr>
              <a:t>Μνημόνια</a:t>
            </a:r>
            <a:r>
              <a:rPr lang="el-GR" sz="1600" dirty="0">
                <a:solidFill>
                  <a:schemeClr val="bg1"/>
                </a:solidFill>
                <a:cs typeface="Calibri" panose="020F0502020204030204" pitchFamily="34" charset="0"/>
              </a:rPr>
              <a:t> Συνεργασίας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18EDA-9066-9E4E-9926-AF7EF01603E2}"/>
              </a:ext>
            </a:extLst>
          </p:cNvPr>
          <p:cNvSpPr txBox="1"/>
          <p:nvPr/>
        </p:nvSpPr>
        <p:spPr>
          <a:xfrm>
            <a:off x="6238703" y="5229201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l-GR" sz="1600" b="1" dirty="0">
                <a:solidFill>
                  <a:schemeClr val="bg1"/>
                </a:solidFill>
                <a:cs typeface="Calibri" panose="020F0502020204030204" pitchFamily="34" charset="0"/>
              </a:rPr>
              <a:t>3 </a:t>
            </a:r>
            <a:r>
              <a:rPr lang="el-GR" sz="1600" dirty="0">
                <a:solidFill>
                  <a:schemeClr val="bg1"/>
                </a:solidFill>
                <a:cs typeface="Calibri" panose="020F0502020204030204" pitchFamily="34" charset="0"/>
              </a:rPr>
              <a:t>επίπεδα εφαρμογής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9FC96-8FCA-934E-A825-C7C94567D2CF}"/>
              </a:ext>
            </a:extLst>
          </p:cNvPr>
          <p:cNvSpPr txBox="1"/>
          <p:nvPr/>
        </p:nvSpPr>
        <p:spPr>
          <a:xfrm>
            <a:off x="4487186" y="5077634"/>
            <a:ext cx="177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l-GR" sz="1500" b="1" dirty="0">
                <a:solidFill>
                  <a:schemeClr val="bg1"/>
                </a:solidFill>
                <a:cs typeface="Calibri" panose="020F0502020204030204" pitchFamily="34" charset="0"/>
              </a:rPr>
              <a:t>Συνολικός προϋπολογισμός έργων:</a:t>
            </a:r>
            <a:r>
              <a:rPr lang="el-GR" sz="15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lang="en-US" sz="15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>
              <a:buClr>
                <a:srgbClr val="C497EE"/>
              </a:buClr>
            </a:pPr>
            <a:r>
              <a:rPr lang="el-GR" sz="1500" dirty="0">
                <a:solidFill>
                  <a:schemeClr val="bg1"/>
                </a:solidFill>
                <a:cs typeface="Calibri" panose="020F0502020204030204" pitchFamily="34" charset="0"/>
              </a:rPr>
              <a:t>68.074.016 €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50275-32C8-964B-9B20-07B5E39F24EA}"/>
              </a:ext>
            </a:extLst>
          </p:cNvPr>
          <p:cNvSpPr txBox="1"/>
          <p:nvPr/>
        </p:nvSpPr>
        <p:spPr>
          <a:xfrm>
            <a:off x="3790431" y="3905767"/>
            <a:ext cx="15841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l-GR" sz="1500" b="1" dirty="0">
                <a:solidFill>
                  <a:schemeClr val="bg1"/>
                </a:solidFill>
                <a:cs typeface="Calibri" panose="020F0502020204030204" pitchFamily="34" charset="0"/>
              </a:rPr>
              <a:t>Όλα τα χρηματοδοτικά </a:t>
            </a:r>
            <a:r>
              <a:rPr lang="el-GR" sz="1500" dirty="0">
                <a:solidFill>
                  <a:schemeClr val="bg1"/>
                </a:solidFill>
                <a:cs typeface="Calibri" panose="020F0502020204030204" pitchFamily="34" charset="0"/>
              </a:rPr>
              <a:t>εργαλεία</a:t>
            </a:r>
          </a:p>
        </p:txBody>
      </p:sp>
    </p:spTree>
    <p:extLst>
      <p:ext uri="{BB962C8B-B14F-4D97-AF65-F5344CB8AC3E}">
        <p14:creationId xmlns:p14="http://schemas.microsoft.com/office/powerpoint/2010/main" val="236838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2561C4-6150-1848-9DE5-AAC1A3BDCBBF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4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C497EE"/>
              </a:gs>
            </a:gsLst>
            <a:lin ang="30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DA57E8-993C-444E-8B09-9CAE5B9B8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0"/>
            <a:ext cx="1148733" cy="16288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7401" y="1"/>
            <a:ext cx="10497198" cy="1628800"/>
          </a:xfrm>
        </p:spPr>
        <p:txBody>
          <a:bodyPr>
            <a:normAutofit/>
          </a:bodyPr>
          <a:lstStyle/>
          <a:p>
            <a:pPr algn="r"/>
            <a:r>
              <a:rPr lang="el-GR" sz="4000" dirty="0">
                <a:solidFill>
                  <a:schemeClr val="bg1"/>
                </a:solidFill>
              </a:rPr>
              <a:t>Πολυεπίπεδη εφαρμογή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59609" y="2132856"/>
            <a:ext cx="7543801" cy="43204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497EE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+mj-lt"/>
                <a:cs typeface="Calibri" panose="020F0502020204030204" pitchFamily="34" charset="0"/>
              </a:rPr>
              <a:t>Εθνικό Συμβούλιο Ισότητας των Φύλων/διεύρυνση μελών</a:t>
            </a:r>
          </a:p>
          <a:p>
            <a:pPr>
              <a:lnSpc>
                <a:spcPct val="110000"/>
              </a:lnSpc>
              <a:buClr>
                <a:srgbClr val="C497EE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+mj-lt"/>
                <a:cs typeface="Calibri" panose="020F0502020204030204" pitchFamily="34" charset="0"/>
              </a:rPr>
              <a:t>Παρακολούθηση κεντρικά από την ΓΓΔΟΠΙΦ και τα υπουργεία μέσω </a:t>
            </a:r>
            <a:r>
              <a:rPr lang="en-US" sz="1600" dirty="0">
                <a:latin typeface="+mj-lt"/>
                <a:cs typeface="Calibri" panose="020F0502020204030204" pitchFamily="34" charset="0"/>
              </a:rPr>
              <a:t>contact persons</a:t>
            </a:r>
            <a:endParaRPr lang="el-GR" sz="1600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C497EE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+mj-lt"/>
                <a:cs typeface="Calibri" panose="020F0502020204030204" pitchFamily="34" charset="0"/>
              </a:rPr>
              <a:t>Ενεργοποίηση άρθρου 10 ν. 4604/2019: ετήσιες εκθέσεις προόδου </a:t>
            </a:r>
          </a:p>
          <a:p>
            <a:pPr>
              <a:lnSpc>
                <a:spcPct val="110000"/>
              </a:lnSpc>
              <a:buClr>
                <a:srgbClr val="C497EE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+mj-lt"/>
                <a:cs typeface="Calibri" panose="020F0502020204030204" pitchFamily="34" charset="0"/>
              </a:rPr>
              <a:t>Υλοποίηση και παρακολούθηση στην αυτοδιοίκηση: Δημοτικές και                  Περιφερειακές Επιτροπές Ισότητας</a:t>
            </a:r>
            <a:endParaRPr lang="en-US" sz="1600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C497EE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+mj-lt"/>
                <a:cs typeface="Calibri" panose="020F0502020204030204" pitchFamily="34" charset="0"/>
              </a:rPr>
              <a:t>Δημιουργία πλατφόρμας για την παρακολούθηση της </a:t>
            </a:r>
            <a:r>
              <a:rPr lang="en-US" sz="1600" dirty="0">
                <a:latin typeface="+mj-lt"/>
                <a:cs typeface="Calibri" panose="020F0502020204030204" pitchFamily="34" charset="0"/>
              </a:rPr>
              <a:t>                                                  </a:t>
            </a:r>
            <a:r>
              <a:rPr lang="el-GR" sz="1600" dirty="0">
                <a:latin typeface="+mj-lt"/>
                <a:cs typeface="Calibri" panose="020F0502020204030204" pitchFamily="34" charset="0"/>
              </a:rPr>
              <a:t>εφαρμογής του ΕΣΔΙΦ – επιχειρησιακό σχέδιο</a:t>
            </a:r>
          </a:p>
          <a:p>
            <a:pPr>
              <a:lnSpc>
                <a:spcPct val="110000"/>
              </a:lnSpc>
              <a:buClr>
                <a:srgbClr val="C497EE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+mj-lt"/>
                <a:cs typeface="Calibri" panose="020F0502020204030204" pitchFamily="34" charset="0"/>
              </a:rPr>
              <a:t>Ετήσια αξιολόγηση και δυνατότητα αναθεώρησης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52792-060F-3A4D-91AC-5B2DED00E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3068960"/>
            <a:ext cx="4284263" cy="37890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59EB9EA-3E03-8F45-A6EA-0BAD77728C16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44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C497EE"/>
              </a:gs>
            </a:gsLst>
            <a:lin ang="30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0BC2F9C-0256-D240-9387-6D6C65CB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0"/>
            <a:ext cx="1148733" cy="16288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96688" y="0"/>
            <a:ext cx="11419044" cy="1628800"/>
          </a:xfrm>
        </p:spPr>
        <p:txBody>
          <a:bodyPr>
            <a:normAutofit/>
          </a:bodyPr>
          <a:lstStyle/>
          <a:p>
            <a:pPr algn="r"/>
            <a:r>
              <a:rPr lang="el-GR" sz="4000" dirty="0">
                <a:solidFill>
                  <a:schemeClr val="bg1"/>
                </a:solidFill>
              </a:rPr>
              <a:t>Εμβληματικά έργα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9B1C02-C0A3-EE4B-8105-9C97B3569FB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9326" y="4356811"/>
            <a:ext cx="1592349" cy="11158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79225B-8F75-CB4A-84C1-22DC6C442E0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18241" y="2564904"/>
            <a:ext cx="1592349" cy="11158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A76FA-0752-E54B-9558-423FEFA1BA0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90698" y="4339894"/>
            <a:ext cx="1592349" cy="11158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06D8C4-B751-B141-9D0B-C856866E13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62456" y="2637526"/>
            <a:ext cx="1592349" cy="11158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F7C779-3990-3D46-8229-1CF7566EC1C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29456" y="4293096"/>
            <a:ext cx="1592349" cy="11158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3B9627-21A8-C84C-A5F1-F2E53E35B90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12954" y="4337519"/>
            <a:ext cx="1592349" cy="11158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DDD0C9-F401-2A47-8F3D-387A324BA8C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40958" y="2631279"/>
            <a:ext cx="1592349" cy="11158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777C39-BEDD-6F4F-903C-3F165A5E61D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28786" y="2619754"/>
            <a:ext cx="1592349" cy="1115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EFE7A6-553F-BB4D-B670-88E1A9519DDA}"/>
              </a:ext>
            </a:extLst>
          </p:cNvPr>
          <p:cNvSpPr txBox="1">
            <a:spLocks/>
          </p:cNvSpPr>
          <p:nvPr/>
        </p:nvSpPr>
        <p:spPr>
          <a:xfrm>
            <a:off x="505563" y="4667491"/>
            <a:ext cx="1781492" cy="92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l-GR" sz="1000" b="1" dirty="0">
                <a:solidFill>
                  <a:schemeClr val="bg1"/>
                </a:solidFill>
                <a:cs typeface="Calibri" panose="020F0502020204030204" pitchFamily="34" charset="0"/>
              </a:rPr>
              <a:t>Υλοποίηση προβλέψεων Σύμβασης Κωνσταντινούπολης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4BD7A-60E6-664B-A3A8-00DF4577439B}"/>
              </a:ext>
            </a:extLst>
          </p:cNvPr>
          <p:cNvSpPr txBox="1">
            <a:spLocks/>
          </p:cNvSpPr>
          <p:nvPr/>
        </p:nvSpPr>
        <p:spPr>
          <a:xfrm>
            <a:off x="1912004" y="2795283"/>
            <a:ext cx="1431863" cy="92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l-GR" sz="1000" b="1" dirty="0">
                <a:solidFill>
                  <a:schemeClr val="bg1"/>
                </a:solidFill>
                <a:cs typeface="Calibri" panose="020F0502020204030204" pitchFamily="34" charset="0"/>
              </a:rPr>
              <a:t>Συνέχιση Δικτύου Δομών Κακοποιημένων Γυναικών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77E71-282F-BA45-8A16-BD2C2354DEB1}"/>
              </a:ext>
            </a:extLst>
          </p:cNvPr>
          <p:cNvSpPr txBox="1">
            <a:spLocks/>
          </p:cNvSpPr>
          <p:nvPr/>
        </p:nvSpPr>
        <p:spPr>
          <a:xfrm>
            <a:off x="3143672" y="4653136"/>
            <a:ext cx="1358365" cy="74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l-GR" sz="1000" b="1" dirty="0">
                <a:solidFill>
                  <a:schemeClr val="bg1"/>
                </a:solidFill>
                <a:cs typeface="Calibri" panose="020F0502020204030204" pitchFamily="34" charset="0"/>
              </a:rPr>
              <a:t>Ετήσια</a:t>
            </a:r>
            <a:r>
              <a:rPr lang="en-US" sz="1000" b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l-GR" sz="1000" b="1" dirty="0">
                <a:solidFill>
                  <a:schemeClr val="bg1"/>
                </a:solidFill>
                <a:cs typeface="Calibri" panose="020F0502020204030204" pitchFamily="34" charset="0"/>
              </a:rPr>
              <a:t>Έκθεση </a:t>
            </a:r>
            <a:endParaRPr lang="en-US" sz="1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>
              <a:buClr>
                <a:srgbClr val="C497EE"/>
              </a:buClr>
            </a:pPr>
            <a:r>
              <a:rPr lang="el-GR" sz="1000" b="1" dirty="0">
                <a:solidFill>
                  <a:schemeClr val="bg1"/>
                </a:solidFill>
                <a:cs typeface="Calibri" panose="020F0502020204030204" pitchFamily="34" charset="0"/>
              </a:rPr>
              <a:t>για τη Βία - θεματική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273D5E-0E46-894E-8713-5A3855176FFA}"/>
              </a:ext>
            </a:extLst>
          </p:cNvPr>
          <p:cNvSpPr txBox="1">
            <a:spLocks/>
          </p:cNvSpPr>
          <p:nvPr/>
        </p:nvSpPr>
        <p:spPr>
          <a:xfrm>
            <a:off x="4309184" y="2924944"/>
            <a:ext cx="1289568" cy="92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n-US" sz="1000" b="1" dirty="0">
                <a:solidFill>
                  <a:schemeClr val="bg1"/>
                </a:solidFill>
                <a:cs typeface="Calibri" panose="020F0502020204030204" pitchFamily="34" charset="0"/>
              </a:rPr>
              <a:t>Greek Innovation Lab for Women </a:t>
            </a:r>
          </a:p>
          <a:p>
            <a:pPr algn="ctr">
              <a:buClr>
                <a:srgbClr val="C497EE"/>
              </a:buClr>
            </a:pPr>
            <a:r>
              <a:rPr lang="en-US" sz="1000" b="1" dirty="0">
                <a:solidFill>
                  <a:schemeClr val="bg1"/>
                </a:solidFill>
                <a:cs typeface="Calibri" panose="020F0502020204030204" pitchFamily="34" charset="0"/>
              </a:rPr>
              <a:t>#GIL4W</a:t>
            </a:r>
            <a:endParaRPr lang="el-GR" sz="1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B8FFA-61C9-F948-9881-005484E416B6}"/>
              </a:ext>
            </a:extLst>
          </p:cNvPr>
          <p:cNvSpPr txBox="1">
            <a:spLocks/>
          </p:cNvSpPr>
          <p:nvPr/>
        </p:nvSpPr>
        <p:spPr>
          <a:xfrm>
            <a:off x="5598520" y="4616166"/>
            <a:ext cx="1289568" cy="54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l-GR" sz="1000" b="1" dirty="0">
                <a:solidFill>
                  <a:schemeClr val="bg1"/>
                </a:solidFill>
                <a:cs typeface="Calibri" panose="020F0502020204030204" pitchFamily="34" charset="0"/>
              </a:rPr>
              <a:t>Νταντάδες</a:t>
            </a:r>
            <a:endParaRPr lang="en-US" sz="1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>
              <a:buClr>
                <a:srgbClr val="C497EE"/>
              </a:buClr>
            </a:pPr>
            <a:r>
              <a:rPr lang="el-GR" sz="1000" b="1" dirty="0">
                <a:solidFill>
                  <a:schemeClr val="bg1"/>
                </a:solidFill>
                <a:cs typeface="Calibri" panose="020F0502020204030204" pitchFamily="34" charset="0"/>
              </a:rPr>
              <a:t> της Γειτονιάς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EBCFA8-05EF-694E-AB21-E47EC17CF63B}"/>
              </a:ext>
            </a:extLst>
          </p:cNvPr>
          <p:cNvSpPr txBox="1">
            <a:spLocks/>
          </p:cNvSpPr>
          <p:nvPr/>
        </p:nvSpPr>
        <p:spPr>
          <a:xfrm>
            <a:off x="6574356" y="2939299"/>
            <a:ext cx="1500204" cy="92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l-GR" sz="1000" b="1" dirty="0">
                <a:solidFill>
                  <a:schemeClr val="bg1"/>
                </a:solidFill>
                <a:cs typeface="Calibri" panose="020F0502020204030204" pitchFamily="34" charset="0"/>
              </a:rPr>
              <a:t>Δημιουργία χώρων φύλαξης σε μεγάλες επιχειρήσεις</a:t>
            </a:r>
            <a:endParaRPr lang="en-US" sz="1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88F1C8-8461-3C40-AD7C-1D654809CB22}"/>
              </a:ext>
            </a:extLst>
          </p:cNvPr>
          <p:cNvSpPr txBox="1">
            <a:spLocks/>
          </p:cNvSpPr>
          <p:nvPr/>
        </p:nvSpPr>
        <p:spPr>
          <a:xfrm>
            <a:off x="7824192" y="4653136"/>
            <a:ext cx="1289568" cy="72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n-US" sz="1000" b="1" dirty="0">
                <a:solidFill>
                  <a:schemeClr val="bg1"/>
                </a:solidFill>
                <a:cs typeface="Calibri" panose="020F0502020204030204" pitchFamily="34" charset="0"/>
              </a:rPr>
              <a:t>The Green Jobs for Women study</a:t>
            </a:r>
            <a:endParaRPr lang="el-GR" sz="1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CB9187-2151-2B47-9F7D-C8A29A272875}"/>
              </a:ext>
            </a:extLst>
          </p:cNvPr>
          <p:cNvSpPr txBox="1">
            <a:spLocks/>
          </p:cNvSpPr>
          <p:nvPr/>
        </p:nvSpPr>
        <p:spPr>
          <a:xfrm>
            <a:off x="9048328" y="3068960"/>
            <a:ext cx="1289568" cy="54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n-US" sz="1000" b="1" dirty="0">
                <a:solidFill>
                  <a:schemeClr val="bg1"/>
                </a:solidFill>
                <a:cs typeface="Calibri" panose="020F0502020204030204" pitchFamily="34" charset="0"/>
              </a:rPr>
              <a:t>Diversity Awareness</a:t>
            </a:r>
            <a:endParaRPr lang="el-GR" sz="1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CF069D3-FFC5-5641-A3A2-64A1B8221BC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088" y="4325028"/>
            <a:ext cx="1592349" cy="1115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32B588-CCE3-C94E-9600-BF3646038C43}"/>
              </a:ext>
            </a:extLst>
          </p:cNvPr>
          <p:cNvSpPr txBox="1">
            <a:spLocks/>
          </p:cNvSpPr>
          <p:nvPr/>
        </p:nvSpPr>
        <p:spPr>
          <a:xfrm>
            <a:off x="10069361" y="4595483"/>
            <a:ext cx="1617076" cy="92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497EE"/>
              </a:buClr>
            </a:pPr>
            <a:r>
              <a:rPr lang="el-GR" sz="1000" b="1" dirty="0">
                <a:solidFill>
                  <a:schemeClr val="bg1"/>
                </a:solidFill>
                <a:cs typeface="Calibri" panose="020F0502020204030204" pitchFamily="34" charset="0"/>
              </a:rPr>
              <a:t>Διευρυμένες δράσεις ενημέρωσης και ευαισθητοποίησης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9213B7-789C-DA48-B758-DF54B32E7BA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255665" y="3842958"/>
            <a:ext cx="9797543" cy="2898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59210C-DC1A-AB4A-8DDB-B4C4FC1C2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023" y="3429000"/>
            <a:ext cx="2420977" cy="3432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964AA-91D8-F541-A384-3344CB09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9671">
            <a:off x="3406906" y="4162041"/>
            <a:ext cx="4939990" cy="732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B74B72-1363-7642-B9F9-B2E53CE92F11}"/>
              </a:ext>
            </a:extLst>
          </p:cNvPr>
          <p:cNvSpPr txBox="1"/>
          <p:nvPr/>
        </p:nvSpPr>
        <p:spPr>
          <a:xfrm>
            <a:off x="1919536" y="908720"/>
            <a:ext cx="791473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l-GR" sz="4100" b="1" dirty="0">
              <a:solidFill>
                <a:srgbClr val="9A7C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4100" b="1" dirty="0">
                <a:solidFill>
                  <a:srgbClr val="9A7C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Είμαστε εδώ για όλες τις γυναίκες </a:t>
            </a:r>
            <a:endParaRPr lang="en-US" sz="4100" b="1" dirty="0">
              <a:solidFill>
                <a:srgbClr val="9A7C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4100" b="1" dirty="0">
                <a:solidFill>
                  <a:srgbClr val="9A7C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κάθε τους βήμα</a:t>
            </a:r>
          </a:p>
          <a:p>
            <a:pPr algn="ctr"/>
            <a:endParaRPr lang="el-GR" sz="4100" b="1" dirty="0">
              <a:solidFill>
                <a:srgbClr val="9A7C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4100" b="1" dirty="0">
                <a:solidFill>
                  <a:srgbClr val="9A7C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Προωθούμε την ισότητα παντού</a:t>
            </a:r>
            <a:endParaRPr lang="en-US" sz="4100" b="1" dirty="0">
              <a:solidFill>
                <a:srgbClr val="9A7C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72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2200</TotalTime>
  <Words>440</Words>
  <Application>Microsoft Macintosh PowerPoint</Application>
  <PresentationFormat>Widescreen</PresentationFormat>
  <Paragraphs>120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Παραδοχές</vt:lpstr>
      <vt:lpstr>Η ισότητα σε αριθμούς</vt:lpstr>
      <vt:lpstr>Γυναικοκτονίες</vt:lpstr>
      <vt:lpstr>Άξονες Προτεραιότητας</vt:lpstr>
      <vt:lpstr>Το ΕΣΔΙΦ σε αριθμούς </vt:lpstr>
      <vt:lpstr>Πολυεπίπεδη εφαρμογή</vt:lpstr>
      <vt:lpstr>Εμβληματικά έργα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USER1</dc:creator>
  <cp:lastModifiedBy>Creative</cp:lastModifiedBy>
  <cp:revision>74</cp:revision>
  <dcterms:created xsi:type="dcterms:W3CDTF">2021-03-04T13:35:19Z</dcterms:created>
  <dcterms:modified xsi:type="dcterms:W3CDTF">2021-12-09T14:17:58Z</dcterms:modified>
</cp:coreProperties>
</file>