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3.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4.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ppt/tags/tag249.xml" ContentType="application/vnd.openxmlformats-officedocument.presentationml.tags+xml"/>
  <Override PartName="/ppt/charts/chart4.xml" ContentType="application/vnd.openxmlformats-officedocument.drawingml.chart+xml"/>
  <Override PartName="/ppt/theme/themeOverride4.xml" ContentType="application/vnd.openxmlformats-officedocument.themeOverr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83" r:id="rId2"/>
    <p:sldMasterId id="2147483762" r:id="rId3"/>
    <p:sldMasterId id="2147483780" r:id="rId4"/>
    <p:sldMasterId id="2147483795" r:id="rId5"/>
    <p:sldMasterId id="2147483811" r:id="rId6"/>
    <p:sldMasterId id="2147483829" r:id="rId7"/>
    <p:sldMasterId id="2147483843" r:id="rId8"/>
  </p:sldMasterIdLst>
  <p:notesMasterIdLst>
    <p:notesMasterId r:id="rId42"/>
  </p:notesMasterIdLst>
  <p:handoutMasterIdLst>
    <p:handoutMasterId r:id="rId43"/>
  </p:handoutMasterIdLst>
  <p:sldIdLst>
    <p:sldId id="828" r:id="rId9"/>
    <p:sldId id="796" r:id="rId10"/>
    <p:sldId id="795" r:id="rId11"/>
    <p:sldId id="799" r:id="rId12"/>
    <p:sldId id="802" r:id="rId13"/>
    <p:sldId id="824" r:id="rId14"/>
    <p:sldId id="825" r:id="rId15"/>
    <p:sldId id="803" r:id="rId16"/>
    <p:sldId id="790" r:id="rId17"/>
    <p:sldId id="811" r:id="rId18"/>
    <p:sldId id="813" r:id="rId19"/>
    <p:sldId id="814" r:id="rId20"/>
    <p:sldId id="792" r:id="rId21"/>
    <p:sldId id="701" r:id="rId22"/>
    <p:sldId id="815" r:id="rId23"/>
    <p:sldId id="812" r:id="rId24"/>
    <p:sldId id="707" r:id="rId25"/>
    <p:sldId id="716" r:id="rId26"/>
    <p:sldId id="817" r:id="rId27"/>
    <p:sldId id="816" r:id="rId28"/>
    <p:sldId id="780" r:id="rId29"/>
    <p:sldId id="765" r:id="rId30"/>
    <p:sldId id="789" r:id="rId31"/>
    <p:sldId id="819" r:id="rId32"/>
    <p:sldId id="793" r:id="rId33"/>
    <p:sldId id="794" r:id="rId34"/>
    <p:sldId id="804" r:id="rId35"/>
    <p:sldId id="809" r:id="rId36"/>
    <p:sldId id="781" r:id="rId37"/>
    <p:sldId id="775" r:id="rId38"/>
    <p:sldId id="776" r:id="rId39"/>
    <p:sldId id="808" r:id="rId40"/>
    <p:sldId id="827" r:id="rId41"/>
  </p:sldIdLst>
  <p:sldSz cx="8961438" cy="6721475"/>
  <p:notesSz cx="9944100" cy="6805613"/>
  <p:custDataLst>
    <p:tags r:id="rId44"/>
  </p:custDataLst>
  <p:defaultTextStyle>
    <a:defPPr>
      <a:defRPr lang="en-US"/>
    </a:defPPr>
    <a:lvl1pPr algn="l" rtl="0" fontAlgn="base">
      <a:spcBef>
        <a:spcPct val="0"/>
      </a:spcBef>
      <a:spcAft>
        <a:spcPct val="0"/>
      </a:spcAft>
      <a:defRPr sz="1400" b="1" kern="1200">
        <a:solidFill>
          <a:srgbClr val="FF0000"/>
        </a:solidFill>
        <a:latin typeface="Arial" charset="0"/>
        <a:ea typeface="+mn-ea"/>
        <a:cs typeface="+mn-cs"/>
      </a:defRPr>
    </a:lvl1pPr>
    <a:lvl2pPr marL="456677" algn="l" rtl="0" fontAlgn="base">
      <a:spcBef>
        <a:spcPct val="0"/>
      </a:spcBef>
      <a:spcAft>
        <a:spcPct val="0"/>
      </a:spcAft>
      <a:defRPr sz="1400" b="1" kern="1200">
        <a:solidFill>
          <a:srgbClr val="FF0000"/>
        </a:solidFill>
        <a:latin typeface="Arial" charset="0"/>
        <a:ea typeface="+mn-ea"/>
        <a:cs typeface="+mn-cs"/>
      </a:defRPr>
    </a:lvl2pPr>
    <a:lvl3pPr marL="913351" algn="l" rtl="0" fontAlgn="base">
      <a:spcBef>
        <a:spcPct val="0"/>
      </a:spcBef>
      <a:spcAft>
        <a:spcPct val="0"/>
      </a:spcAft>
      <a:defRPr sz="1400" b="1" kern="1200">
        <a:solidFill>
          <a:srgbClr val="FF0000"/>
        </a:solidFill>
        <a:latin typeface="Arial" charset="0"/>
        <a:ea typeface="+mn-ea"/>
        <a:cs typeface="+mn-cs"/>
      </a:defRPr>
    </a:lvl3pPr>
    <a:lvl4pPr marL="1370032" algn="l" rtl="0" fontAlgn="base">
      <a:spcBef>
        <a:spcPct val="0"/>
      </a:spcBef>
      <a:spcAft>
        <a:spcPct val="0"/>
      </a:spcAft>
      <a:defRPr sz="1400" b="1" kern="1200">
        <a:solidFill>
          <a:srgbClr val="FF0000"/>
        </a:solidFill>
        <a:latin typeface="Arial" charset="0"/>
        <a:ea typeface="+mn-ea"/>
        <a:cs typeface="+mn-cs"/>
      </a:defRPr>
    </a:lvl4pPr>
    <a:lvl5pPr marL="1826707" algn="l" rtl="0" fontAlgn="base">
      <a:spcBef>
        <a:spcPct val="0"/>
      </a:spcBef>
      <a:spcAft>
        <a:spcPct val="0"/>
      </a:spcAft>
      <a:defRPr sz="1400" b="1" kern="1200">
        <a:solidFill>
          <a:srgbClr val="FF0000"/>
        </a:solidFill>
        <a:latin typeface="Arial" charset="0"/>
        <a:ea typeface="+mn-ea"/>
        <a:cs typeface="+mn-cs"/>
      </a:defRPr>
    </a:lvl5pPr>
    <a:lvl6pPr marL="2283381" algn="l" defTabSz="913351" rtl="0" eaLnBrk="1" latinLnBrk="0" hangingPunct="1">
      <a:defRPr sz="1400" b="1" kern="1200">
        <a:solidFill>
          <a:srgbClr val="FF0000"/>
        </a:solidFill>
        <a:latin typeface="Arial" charset="0"/>
        <a:ea typeface="+mn-ea"/>
        <a:cs typeface="+mn-cs"/>
      </a:defRPr>
    </a:lvl6pPr>
    <a:lvl7pPr marL="2740055" algn="l" defTabSz="913351" rtl="0" eaLnBrk="1" latinLnBrk="0" hangingPunct="1">
      <a:defRPr sz="1400" b="1" kern="1200">
        <a:solidFill>
          <a:srgbClr val="FF0000"/>
        </a:solidFill>
        <a:latin typeface="Arial" charset="0"/>
        <a:ea typeface="+mn-ea"/>
        <a:cs typeface="+mn-cs"/>
      </a:defRPr>
    </a:lvl7pPr>
    <a:lvl8pPr marL="3196737" algn="l" defTabSz="913351" rtl="0" eaLnBrk="1" latinLnBrk="0" hangingPunct="1">
      <a:defRPr sz="1400" b="1" kern="1200">
        <a:solidFill>
          <a:srgbClr val="FF0000"/>
        </a:solidFill>
        <a:latin typeface="Arial" charset="0"/>
        <a:ea typeface="+mn-ea"/>
        <a:cs typeface="+mn-cs"/>
      </a:defRPr>
    </a:lvl8pPr>
    <a:lvl9pPr marL="3653413" algn="l" defTabSz="913351" rtl="0" eaLnBrk="1" latinLnBrk="0" hangingPunct="1">
      <a:defRPr sz="14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3231">
          <p15:clr>
            <a:srgbClr val="A4A3A4"/>
          </p15:clr>
        </p15:guide>
        <p15:guide id="2" orient="horz" pos="3796">
          <p15:clr>
            <a:srgbClr val="A4A3A4"/>
          </p15:clr>
        </p15:guide>
        <p15:guide id="3" orient="horz" pos="3968">
          <p15:clr>
            <a:srgbClr val="A4A3A4"/>
          </p15:clr>
        </p15:guide>
        <p15:guide id="4" orient="horz" pos="2227">
          <p15:clr>
            <a:srgbClr val="A4A3A4"/>
          </p15:clr>
        </p15:guide>
        <p15:guide id="5" orient="horz" pos="682">
          <p15:clr>
            <a:srgbClr val="A4A3A4"/>
          </p15:clr>
        </p15:guide>
        <p15:guide id="6" orient="horz" pos="371">
          <p15:clr>
            <a:srgbClr val="A4A3A4"/>
          </p15:clr>
        </p15:guide>
        <p15:guide id="7" orient="horz" pos="676">
          <p15:clr>
            <a:srgbClr val="A4A3A4"/>
          </p15:clr>
        </p15:guide>
        <p15:guide id="8" orient="horz" pos="552">
          <p15:clr>
            <a:srgbClr val="A4A3A4"/>
          </p15:clr>
        </p15:guide>
        <p15:guide id="9" pos="241">
          <p15:clr>
            <a:srgbClr val="A4A3A4"/>
          </p15:clr>
        </p15:guide>
        <p15:guide id="10" pos="5299">
          <p15:clr>
            <a:srgbClr val="A4A3A4"/>
          </p15:clr>
        </p15:guide>
        <p15:guide id="11" pos="1820">
          <p15:clr>
            <a:srgbClr val="A4A3A4"/>
          </p15:clr>
        </p15:guide>
        <p15:guide id="12" pos="1912">
          <p15:clr>
            <a:srgbClr val="A4A3A4"/>
          </p15:clr>
        </p15:guide>
        <p15:guide id="13" pos="3754">
          <p15:clr>
            <a:srgbClr val="A4A3A4"/>
          </p15:clr>
        </p15:guide>
        <p15:guide id="14" pos="5573">
          <p15:clr>
            <a:srgbClr val="A4A3A4"/>
          </p15:clr>
        </p15:guide>
        <p15:guide id="15" pos="3874">
          <p15:clr>
            <a:srgbClr val="A4A3A4"/>
          </p15:clr>
        </p15:guide>
      </p15:sldGuideLst>
    </p:ext>
    <p:ext uri="{2D200454-40CA-4A62-9FC3-DE9A4176ACB9}">
      <p15:notesGuideLst xmlns:p15="http://schemas.microsoft.com/office/powerpoint/2012/main">
        <p15:guide id="1" orient="horz" pos="4169" userDrawn="1">
          <p15:clr>
            <a:srgbClr val="A4A3A4"/>
          </p15:clr>
        </p15:guide>
        <p15:guide id="2" pos="724" userDrawn="1">
          <p15:clr>
            <a:srgbClr val="A4A3A4"/>
          </p15:clr>
        </p15:guide>
        <p15:guide id="3" pos="6065" userDrawn="1">
          <p15:clr>
            <a:srgbClr val="A4A3A4"/>
          </p15:clr>
        </p15:guide>
        <p15:guide id="4" orient="horz" pos="4175" userDrawn="1">
          <p15:clr>
            <a:srgbClr val="A4A3A4"/>
          </p15:clr>
        </p15:guide>
        <p15:guide id="5" pos="730" userDrawn="1">
          <p15:clr>
            <a:srgbClr val="A4A3A4"/>
          </p15:clr>
        </p15:guide>
        <p15:guide id="6" pos="61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82"/>
    <a:srgbClr val="003399"/>
    <a:srgbClr val="003366"/>
    <a:srgbClr val="0000CC"/>
    <a:srgbClr val="5F5F5F"/>
    <a:srgbClr val="808080"/>
    <a:srgbClr val="C5E4F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9151" autoAdjust="0"/>
  </p:normalViewPr>
  <p:slideViewPr>
    <p:cSldViewPr snapToObjects="1">
      <p:cViewPr varScale="1">
        <p:scale>
          <a:sx n="115" d="100"/>
          <a:sy n="115" d="100"/>
        </p:scale>
        <p:origin x="1374" y="102"/>
      </p:cViewPr>
      <p:guideLst>
        <p:guide orient="horz" pos="3231"/>
        <p:guide orient="horz" pos="3796"/>
        <p:guide orient="horz" pos="3968"/>
        <p:guide orient="horz" pos="2227"/>
        <p:guide orient="horz" pos="682"/>
        <p:guide orient="horz" pos="371"/>
        <p:guide orient="horz" pos="676"/>
        <p:guide orient="horz" pos="552"/>
        <p:guide pos="241"/>
        <p:guide pos="5299"/>
        <p:guide pos="1820"/>
        <p:guide pos="1912"/>
        <p:guide pos="3754"/>
        <p:guide pos="5573"/>
        <p:guide pos="387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94" d="100"/>
          <a:sy n="94" d="100"/>
        </p:scale>
        <p:origin x="-1356" y="-96"/>
      </p:cViewPr>
      <p:guideLst>
        <p:guide orient="horz" pos="4169"/>
        <p:guide pos="724"/>
        <p:guide pos="6065"/>
        <p:guide orient="horz" pos="4175"/>
        <p:guide pos="730"/>
        <p:guide pos="61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28258967629047E-2"/>
          <c:y val="5.4189997083697872E-2"/>
          <c:w val="0.90416185476815403"/>
          <c:h val="0.71824803149606298"/>
        </c:manualLayout>
      </c:layout>
      <c:lineChart>
        <c:grouping val="standard"/>
        <c:varyColors val="0"/>
        <c:ser>
          <c:idx val="0"/>
          <c:order val="0"/>
          <c:tx>
            <c:strRef>
              <c:f>Sheet2!$B$5</c:f>
              <c:strCache>
                <c:ptCount val="1"/>
                <c:pt idx="0">
                  <c:v>Hydrocracking</c:v>
                </c:pt>
              </c:strCache>
            </c:strRef>
          </c:tx>
          <c:spPr>
            <a:ln w="22225">
              <a:solidFill>
                <a:schemeClr val="accent1"/>
              </a:solidFill>
            </a:ln>
          </c:spPr>
          <c:marker>
            <c:symbol val="square"/>
            <c:size val="5"/>
          </c:marker>
          <c:dLbls>
            <c:numFmt formatCode="#,##0.0" sourceLinked="0"/>
            <c:spPr>
              <a:noFill/>
              <a:ln>
                <a:noFill/>
              </a:ln>
              <a:effectLst/>
            </c:spPr>
            <c:txPr>
              <a:bodyPr/>
              <a:lstStyle/>
              <a:p>
                <a:pPr>
                  <a:defRPr sz="12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Sheet2!$C$4:$H$4</c:f>
              <c:numCache>
                <c:formatCode>General</c:formatCode>
                <c:ptCount val="6"/>
                <c:pt idx="0">
                  <c:v>2011</c:v>
                </c:pt>
                <c:pt idx="1">
                  <c:v>2012</c:v>
                </c:pt>
                <c:pt idx="2">
                  <c:v>2013</c:v>
                </c:pt>
                <c:pt idx="3">
                  <c:v>2014</c:v>
                </c:pt>
                <c:pt idx="4">
                  <c:v>2015</c:v>
                </c:pt>
                <c:pt idx="5">
                  <c:v>2016</c:v>
                </c:pt>
              </c:numCache>
            </c:numRef>
          </c:cat>
          <c:val>
            <c:numRef>
              <c:f>Sheet2!$C$5:$H$5</c:f>
              <c:numCache>
                <c:formatCode>#,##0.0</c:formatCode>
                <c:ptCount val="6"/>
                <c:pt idx="0">
                  <c:v>4.7191666666666672</c:v>
                </c:pt>
                <c:pt idx="1">
                  <c:v>4.6441666666666661</c:v>
                </c:pt>
                <c:pt idx="2">
                  <c:v>3.1150000000000002</c:v>
                </c:pt>
                <c:pt idx="3">
                  <c:v>3.9050000000000007</c:v>
                </c:pt>
                <c:pt idx="4">
                  <c:v>6.46</c:v>
                </c:pt>
                <c:pt idx="5">
                  <c:v>5</c:v>
                </c:pt>
              </c:numCache>
            </c:numRef>
          </c:val>
          <c:smooth val="0"/>
        </c:ser>
        <c:ser>
          <c:idx val="1"/>
          <c:order val="1"/>
          <c:tx>
            <c:strRef>
              <c:f>Sheet2!$B$6</c:f>
              <c:strCache>
                <c:ptCount val="1"/>
                <c:pt idx="0">
                  <c:v>FCC</c:v>
                </c:pt>
              </c:strCache>
            </c:strRef>
          </c:tx>
          <c:spPr>
            <a:ln w="25400">
              <a:solidFill>
                <a:srgbClr val="002060"/>
              </a:solidFill>
            </a:ln>
          </c:spPr>
          <c:marker>
            <c:symbol val="square"/>
            <c:size val="5"/>
            <c:spPr>
              <a:solidFill>
                <a:srgbClr val="002060"/>
              </a:solidFill>
              <a:ln>
                <a:solidFill>
                  <a:srgbClr val="002060"/>
                </a:solidFill>
              </a:ln>
            </c:spPr>
          </c:marker>
          <c:dPt>
            <c:idx val="3"/>
            <c:bubble3D val="0"/>
            <c:spPr>
              <a:ln w="22225">
                <a:solidFill>
                  <a:srgbClr val="002060"/>
                </a:solidFill>
              </a:ln>
            </c:spPr>
          </c:dPt>
          <c:dLbls>
            <c:numFmt formatCode="#,##0.0" sourceLinked="0"/>
            <c:spPr>
              <a:noFill/>
              <a:ln>
                <a:noFill/>
              </a:ln>
              <a:effectLst/>
            </c:spPr>
            <c:txPr>
              <a:bodyPr/>
              <a:lstStyle/>
              <a:p>
                <a:pPr>
                  <a:defRPr sz="1200">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Sheet2!$C$4:$H$4</c:f>
              <c:numCache>
                <c:formatCode>General</c:formatCode>
                <c:ptCount val="6"/>
                <c:pt idx="0">
                  <c:v>2011</c:v>
                </c:pt>
                <c:pt idx="1">
                  <c:v>2012</c:v>
                </c:pt>
                <c:pt idx="2">
                  <c:v>2013</c:v>
                </c:pt>
                <c:pt idx="3">
                  <c:v>2014</c:v>
                </c:pt>
                <c:pt idx="4">
                  <c:v>2015</c:v>
                </c:pt>
                <c:pt idx="5">
                  <c:v>2016</c:v>
                </c:pt>
              </c:numCache>
            </c:numRef>
          </c:cat>
          <c:val>
            <c:numRef>
              <c:f>Sheet2!$C$6:$H$6</c:f>
              <c:numCache>
                <c:formatCode>#,##0.0</c:formatCode>
                <c:ptCount val="6"/>
                <c:pt idx="0">
                  <c:v>2.5416666666666665</c:v>
                </c:pt>
                <c:pt idx="1">
                  <c:v>4.33</c:v>
                </c:pt>
                <c:pt idx="2">
                  <c:v>2.6150000000000002</c:v>
                </c:pt>
                <c:pt idx="3">
                  <c:v>3.3125</c:v>
                </c:pt>
                <c:pt idx="4">
                  <c:v>6.5384000000000002</c:v>
                </c:pt>
                <c:pt idx="5">
                  <c:v>5</c:v>
                </c:pt>
              </c:numCache>
            </c:numRef>
          </c:val>
          <c:smooth val="0"/>
        </c:ser>
        <c:dLbls>
          <c:showLegendKey val="0"/>
          <c:showVal val="0"/>
          <c:showCatName val="0"/>
          <c:showSerName val="0"/>
          <c:showPercent val="0"/>
          <c:showBubbleSize val="0"/>
        </c:dLbls>
        <c:marker val="1"/>
        <c:smooth val="0"/>
        <c:axId val="240083520"/>
        <c:axId val="239795160"/>
      </c:lineChart>
      <c:catAx>
        <c:axId val="240083520"/>
        <c:scaling>
          <c:orientation val="minMax"/>
        </c:scaling>
        <c:delete val="0"/>
        <c:axPos val="b"/>
        <c:numFmt formatCode="General" sourceLinked="1"/>
        <c:majorTickMark val="none"/>
        <c:minorTickMark val="in"/>
        <c:tickLblPos val="nextTo"/>
        <c:txPr>
          <a:bodyPr/>
          <a:lstStyle/>
          <a:p>
            <a:pPr>
              <a:defRPr sz="1200">
                <a:latin typeface="Arial" panose="020B0604020202020204" pitchFamily="34" charset="0"/>
                <a:cs typeface="Arial" panose="020B0604020202020204" pitchFamily="34" charset="0"/>
              </a:defRPr>
            </a:pPr>
            <a:endParaRPr lang="en-US"/>
          </a:p>
        </c:txPr>
        <c:crossAx val="239795160"/>
        <c:crosses val="autoZero"/>
        <c:auto val="1"/>
        <c:lblAlgn val="ctr"/>
        <c:lblOffset val="100"/>
        <c:noMultiLvlLbl val="0"/>
      </c:catAx>
      <c:valAx>
        <c:axId val="239795160"/>
        <c:scaling>
          <c:orientation val="minMax"/>
          <c:max val="8"/>
        </c:scaling>
        <c:delete val="0"/>
        <c:axPos val="l"/>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40083520"/>
        <c:crosses val="autoZero"/>
        <c:crossBetween val="between"/>
        <c:majorUnit val="1"/>
      </c:valAx>
    </c:plotArea>
    <c:legend>
      <c:legendPos val="l"/>
      <c:layout>
        <c:manualLayout>
          <c:xMode val="edge"/>
          <c:yMode val="edge"/>
          <c:x val="0.13333333333333333"/>
          <c:y val="0.88387540099154271"/>
          <c:w val="0.67584820647419075"/>
          <c:h val="7.9471420239136767E-2"/>
        </c:manualLayout>
      </c:layout>
      <c:overlay val="1"/>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93963254593179E-2"/>
          <c:y val="7.4433143773694949E-2"/>
          <c:w val="0.8624772528433946"/>
          <c:h val="0.73959827938174394"/>
        </c:manualLayout>
      </c:layout>
      <c:lineChart>
        <c:grouping val="standard"/>
        <c:varyColors val="0"/>
        <c:ser>
          <c:idx val="0"/>
          <c:order val="0"/>
          <c:tx>
            <c:strRef>
              <c:f>Sheet1!$B$5</c:f>
              <c:strCache>
                <c:ptCount val="1"/>
                <c:pt idx="0">
                  <c:v>Brent ($/bbl)</c:v>
                </c:pt>
              </c:strCache>
            </c:strRef>
          </c:tx>
          <c:spPr>
            <a:ln w="25400" cmpd="sng">
              <a:solidFill>
                <a:srgbClr val="002960">
                  <a:lumMod val="75000"/>
                </a:srgbClr>
              </a:solidFill>
            </a:ln>
          </c:spPr>
          <c:marker>
            <c:symbol val="none"/>
          </c:marker>
          <c:cat>
            <c:numRef>
              <c:f>Sheet1!$A$18:$A$82</c:f>
              <c:numCache>
                <c:formatCode>m/d/yyyy</c:formatCode>
                <c:ptCount val="65"/>
                <c:pt idx="0">
                  <c:v>40939</c:v>
                </c:pt>
                <c:pt idx="1">
                  <c:v>40968</c:v>
                </c:pt>
                <c:pt idx="2">
                  <c:v>40998</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numCache>
            </c:numRef>
          </c:cat>
          <c:val>
            <c:numRef>
              <c:f>Sheet1!$B$18:$B$82</c:f>
              <c:numCache>
                <c:formatCode>General</c:formatCode>
                <c:ptCount val="65"/>
                <c:pt idx="0">
                  <c:v>110.98</c:v>
                </c:pt>
                <c:pt idx="1">
                  <c:v>122.66</c:v>
                </c:pt>
                <c:pt idx="2">
                  <c:v>122.88</c:v>
                </c:pt>
                <c:pt idx="3" formatCode="0.00">
                  <c:v>120</c:v>
                </c:pt>
                <c:pt idx="4" formatCode="0.00">
                  <c:v>110.38173913043499</c:v>
                </c:pt>
                <c:pt idx="5" formatCode="0.00">
                  <c:v>95.928095238095196</c:v>
                </c:pt>
                <c:pt idx="6" formatCode="0.00">
                  <c:v>102.41454545454501</c:v>
                </c:pt>
                <c:pt idx="7" formatCode="0.00">
                  <c:v>112.495217391304</c:v>
                </c:pt>
                <c:pt idx="8" formatCode="0.00">
                  <c:v>113.0595</c:v>
                </c:pt>
                <c:pt idx="9" formatCode="0.00">
                  <c:v>111.48478260869599</c:v>
                </c:pt>
                <c:pt idx="10" formatCode="0.00">
                  <c:v>109.357727272727</c:v>
                </c:pt>
                <c:pt idx="11" formatCode="0.00">
                  <c:v>109.21</c:v>
                </c:pt>
                <c:pt idx="12" formatCode="0.00">
                  <c:v>112.072173913043</c:v>
                </c:pt>
                <c:pt idx="13" formatCode="0.00">
                  <c:v>116.1525</c:v>
                </c:pt>
                <c:pt idx="14" formatCode="0.00">
                  <c:v>109.408</c:v>
                </c:pt>
                <c:pt idx="15" formatCode="0.00">
                  <c:v>103.375454545455</c:v>
                </c:pt>
                <c:pt idx="16" formatCode="0.00">
                  <c:v>103.073913043478</c:v>
                </c:pt>
                <c:pt idx="17" formatCode="0.00">
                  <c:v>103.286</c:v>
                </c:pt>
                <c:pt idx="18" formatCode="0.00">
                  <c:v>107.179130434783</c:v>
                </c:pt>
                <c:pt idx="19" formatCode="0.00">
                  <c:v>110.220454545455</c:v>
                </c:pt>
                <c:pt idx="20" formatCode="0.00">
                  <c:v>111.209523809524</c:v>
                </c:pt>
                <c:pt idx="21" formatCode="0.00">
                  <c:v>109.29695652173901</c:v>
                </c:pt>
                <c:pt idx="22" formatCode="0.00">
                  <c:v>107.86571428571401</c:v>
                </c:pt>
                <c:pt idx="23" formatCode="0.00">
                  <c:v>110.624761904762</c:v>
                </c:pt>
                <c:pt idx="24" formatCode="0.00">
                  <c:v>107.264545454545</c:v>
                </c:pt>
                <c:pt idx="25" formatCode="0.00">
                  <c:v>108.6865</c:v>
                </c:pt>
                <c:pt idx="26" formatCode="0.00">
                  <c:v>107.726666666667</c:v>
                </c:pt>
                <c:pt idx="27" formatCode="0.00">
                  <c:v>108.021428571429</c:v>
                </c:pt>
                <c:pt idx="28" formatCode="0.00">
                  <c:v>109.187272727273</c:v>
                </c:pt>
                <c:pt idx="29" formatCode="0.00">
                  <c:v>111.880952380952</c:v>
                </c:pt>
                <c:pt idx="30" formatCode="0.00">
                  <c:v>108.241304347826</c:v>
                </c:pt>
                <c:pt idx="31" formatCode="0.00">
                  <c:v>103.407142857143</c:v>
                </c:pt>
                <c:pt idx="32" formatCode="0.00">
                  <c:v>98.660909090909101</c:v>
                </c:pt>
                <c:pt idx="33" formatCode="0.00">
                  <c:v>88.034347826087</c:v>
                </c:pt>
                <c:pt idx="34" formatCode="0.00">
                  <c:v>80.022000000000006</c:v>
                </c:pt>
                <c:pt idx="35" formatCode="0.00">
                  <c:v>63.425909090909101</c:v>
                </c:pt>
                <c:pt idx="36" formatCode="0.00">
                  <c:v>49.657619047619001</c:v>
                </c:pt>
                <c:pt idx="37" formatCode="0.00">
                  <c:v>58.710999999999999</c:v>
                </c:pt>
                <c:pt idx="38" formatCode="0.00">
                  <c:v>57.048181818181803</c:v>
                </c:pt>
                <c:pt idx="39" formatCode="0.00">
                  <c:v>61.015714285714303</c:v>
                </c:pt>
                <c:pt idx="40" formatCode="0.00">
                  <c:v>65.714285714285694</c:v>
                </c:pt>
                <c:pt idx="41" formatCode="0.00">
                  <c:v>63.751818181818201</c:v>
                </c:pt>
                <c:pt idx="42" formatCode="0.00">
                  <c:v>56.970434782608699</c:v>
                </c:pt>
                <c:pt idx="43" formatCode="0.00">
                  <c:v>48.106190476190498</c:v>
                </c:pt>
                <c:pt idx="44" formatCode="0.00">
                  <c:v>48.661363636363603</c:v>
                </c:pt>
                <c:pt idx="45" formatCode="0.00">
                  <c:v>49.382727272727301</c:v>
                </c:pt>
                <c:pt idx="46" formatCode="0.00">
                  <c:v>46.133333333333297</c:v>
                </c:pt>
                <c:pt idx="47" formatCode="0.00">
                  <c:v>39.073181818181801</c:v>
                </c:pt>
                <c:pt idx="48" formatCode="0.00">
                  <c:v>31.995000000000001</c:v>
                </c:pt>
                <c:pt idx="49" formatCode="0.00">
                  <c:v>33.606428571428602</c:v>
                </c:pt>
                <c:pt idx="50" formatCode="0.00">
                  <c:v>39.705227272727299</c:v>
                </c:pt>
                <c:pt idx="51" formatCode="#,##0.00">
                  <c:v>43.017857142857139</c:v>
                </c:pt>
                <c:pt idx="52" formatCode="#,##0.00">
                  <c:v>47.517272727272726</c:v>
                </c:pt>
                <c:pt idx="53" formatCode="#,##0.00">
                  <c:v>49.690000000000005</c:v>
                </c:pt>
                <c:pt idx="54" formatCode="#,##0.00">
                  <c:v>46.657380952380898</c:v>
                </c:pt>
                <c:pt idx="55" formatCode="#,##0.00">
                  <c:v>47.030217391304348</c:v>
                </c:pt>
                <c:pt idx="56" formatCode="#,##0.00">
                  <c:v>47.212272727272719</c:v>
                </c:pt>
                <c:pt idx="57" formatCode="#,##0.00">
                  <c:v>51.354047619047613</c:v>
                </c:pt>
                <c:pt idx="58" formatCode="#,##0.00">
                  <c:v>47.040454545454537</c:v>
                </c:pt>
                <c:pt idx="59" formatCode="#,##0.00">
                  <c:v>54.911428571428573</c:v>
                </c:pt>
                <c:pt idx="60" formatCode="#,##0.00">
                  <c:v>55.57</c:v>
                </c:pt>
                <c:pt idx="61" formatCode="#,##0.00">
                  <c:v>56.070999999999991</c:v>
                </c:pt>
                <c:pt idx="62" formatCode="#,##0.00">
                  <c:v>52.613043478260877</c:v>
                </c:pt>
                <c:pt idx="63" formatCode="0.00">
                  <c:v>53.791666666666664</c:v>
                </c:pt>
                <c:pt idx="64" formatCode="0.00">
                  <c:v>51.399354838709691</c:v>
                </c:pt>
              </c:numCache>
            </c:numRef>
          </c:val>
          <c:smooth val="0"/>
        </c:ser>
        <c:ser>
          <c:idx val="1"/>
          <c:order val="1"/>
          <c:tx>
            <c:strRef>
              <c:f>Sheet1!$C$5</c:f>
              <c:strCache>
                <c:ptCount val="1"/>
              </c:strCache>
            </c:strRef>
          </c:tx>
          <c:spPr>
            <a:ln w="31750">
              <a:solidFill>
                <a:srgbClr val="FF0000"/>
              </a:solidFill>
            </a:ln>
          </c:spPr>
          <c:marker>
            <c:symbol val="none"/>
          </c:marker>
          <c:cat>
            <c:numRef>
              <c:f>Sheet1!$A$18:$A$82</c:f>
              <c:numCache>
                <c:formatCode>m/d/yyyy</c:formatCode>
                <c:ptCount val="65"/>
                <c:pt idx="0">
                  <c:v>40939</c:v>
                </c:pt>
                <c:pt idx="1">
                  <c:v>40968</c:v>
                </c:pt>
                <c:pt idx="2">
                  <c:v>40998</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numCache>
            </c:numRef>
          </c:cat>
          <c:val>
            <c:numRef>
              <c:f>Sheet1!$C$18:$C$82</c:f>
              <c:numCache>
                <c:formatCode>General</c:formatCode>
                <c:ptCount val="65"/>
                <c:pt idx="29" formatCode="0.00">
                  <c:v>111.880952380952</c:v>
                </c:pt>
                <c:pt idx="30" formatCode="0.00">
                  <c:v>108.241304347826</c:v>
                </c:pt>
                <c:pt idx="31" formatCode="0.00">
                  <c:v>103.407142857143</c:v>
                </c:pt>
                <c:pt idx="32" formatCode="0.00">
                  <c:v>98.660909090909101</c:v>
                </c:pt>
                <c:pt idx="33" formatCode="0.00">
                  <c:v>88.034347826087</c:v>
                </c:pt>
                <c:pt idx="34" formatCode="0.00">
                  <c:v>80.022000000000006</c:v>
                </c:pt>
                <c:pt idx="35" formatCode="0.00">
                  <c:v>63.425909090909101</c:v>
                </c:pt>
                <c:pt idx="36" formatCode="0.00">
                  <c:v>49.657619047619001</c:v>
                </c:pt>
                <c:pt idx="37" formatCode="0.00">
                  <c:v>58.710999999999999</c:v>
                </c:pt>
                <c:pt idx="38" formatCode="0.00">
                  <c:v>57.048181818181803</c:v>
                </c:pt>
                <c:pt idx="39" formatCode="0.00">
                  <c:v>61.015714285714303</c:v>
                </c:pt>
                <c:pt idx="40" formatCode="0.00">
                  <c:v>65.714285714285694</c:v>
                </c:pt>
                <c:pt idx="41" formatCode="0.00">
                  <c:v>63.751818181818201</c:v>
                </c:pt>
                <c:pt idx="42" formatCode="0.00">
                  <c:v>56.970434782608699</c:v>
                </c:pt>
                <c:pt idx="43" formatCode="0.00">
                  <c:v>48.106190476190498</c:v>
                </c:pt>
                <c:pt idx="44" formatCode="0.00">
                  <c:v>48.661363636363603</c:v>
                </c:pt>
                <c:pt idx="45" formatCode="0.00">
                  <c:v>49.382727272727301</c:v>
                </c:pt>
                <c:pt idx="46" formatCode="0.00">
                  <c:v>46.133333333333297</c:v>
                </c:pt>
                <c:pt idx="47" formatCode="0.00">
                  <c:v>39.073181818181801</c:v>
                </c:pt>
                <c:pt idx="48" formatCode="0.00">
                  <c:v>31.995000000000001</c:v>
                </c:pt>
                <c:pt idx="49" formatCode="0.00">
                  <c:v>33.606428571428602</c:v>
                </c:pt>
              </c:numCache>
            </c:numRef>
          </c:val>
          <c:smooth val="0"/>
        </c:ser>
        <c:dLbls>
          <c:showLegendKey val="0"/>
          <c:showVal val="0"/>
          <c:showCatName val="0"/>
          <c:showSerName val="0"/>
          <c:showPercent val="0"/>
          <c:showBubbleSize val="0"/>
        </c:dLbls>
        <c:smooth val="0"/>
        <c:axId val="241907064"/>
        <c:axId val="241907456"/>
      </c:lineChart>
      <c:dateAx>
        <c:axId val="241907064"/>
        <c:scaling>
          <c:orientation val="minMax"/>
          <c:max val="42826"/>
        </c:scaling>
        <c:delete val="0"/>
        <c:axPos val="b"/>
        <c:numFmt formatCode="[$-408]mmm\-yy;@" sourceLinked="0"/>
        <c:majorTickMark val="out"/>
        <c:minorTickMark val="none"/>
        <c:tickLblPos val="nextTo"/>
        <c:txPr>
          <a:bodyPr rot="-2700000"/>
          <a:lstStyle/>
          <a:p>
            <a:pPr>
              <a:defRPr sz="1200">
                <a:latin typeface="Arial" panose="020B0604020202020204" pitchFamily="34" charset="0"/>
                <a:cs typeface="Arial" panose="020B0604020202020204" pitchFamily="34" charset="0"/>
              </a:defRPr>
            </a:pPr>
            <a:endParaRPr lang="en-US"/>
          </a:p>
        </c:txPr>
        <c:crossAx val="241907456"/>
        <c:crosses val="autoZero"/>
        <c:auto val="1"/>
        <c:lblOffset val="100"/>
        <c:baseTimeUnit val="months"/>
        <c:majorUnit val="6"/>
        <c:majorTimeUnit val="months"/>
      </c:dateAx>
      <c:valAx>
        <c:axId val="241907456"/>
        <c:scaling>
          <c:orientation val="minMax"/>
          <c:max val="140"/>
          <c:min val="20"/>
        </c:scaling>
        <c:delete val="0"/>
        <c:axPos val="l"/>
        <c:numFmt formatCode="0"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41907064"/>
        <c:crosses val="autoZero"/>
        <c:crossBetween val="between"/>
        <c:majorUnit val="20"/>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005373807794748E-3"/>
          <c:y val="0"/>
          <c:w val="0.98812125330503664"/>
          <c:h val="0.92210680374798781"/>
        </c:manualLayout>
      </c:layout>
      <c:barChart>
        <c:barDir val="col"/>
        <c:grouping val="stacked"/>
        <c:varyColors val="0"/>
        <c:ser>
          <c:idx val="0"/>
          <c:order val="0"/>
          <c:tx>
            <c:strRef>
              <c:f>'ebitda causal as reported'!$D$7</c:f>
              <c:strCache>
                <c:ptCount val="1"/>
                <c:pt idx="0">
                  <c:v> </c:v>
                </c:pt>
              </c:strCache>
            </c:strRef>
          </c:tx>
          <c:spPr>
            <a:noFill/>
            <a:ln w="12700">
              <a:noFill/>
              <a:prstDash val="solid"/>
            </a:ln>
          </c:spPr>
          <c:invertIfNegative val="0"/>
          <c:dLbls>
            <c:delete val="1"/>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reported'!$E$7:$K$7</c:f>
              <c:numCache>
                <c:formatCode>#,##0</c:formatCode>
                <c:ptCount val="7"/>
                <c:pt idx="0" formatCode="#,##0.0">
                  <c:v>0</c:v>
                </c:pt>
                <c:pt idx="1">
                  <c:v>637.40000000000009</c:v>
                </c:pt>
                <c:pt idx="2">
                  <c:v>637.40000000000009</c:v>
                </c:pt>
                <c:pt idx="3" formatCode="#,##0.0">
                  <c:v>644.40000000000009</c:v>
                </c:pt>
                <c:pt idx="4" formatCode="#,##0.0">
                  <c:v>716.40000000000009</c:v>
                </c:pt>
                <c:pt idx="5" formatCode="#,##0.0">
                  <c:v>731.40000000000009</c:v>
                </c:pt>
                <c:pt idx="6" formatCode="#,##0.0">
                  <c:v>0</c:v>
                </c:pt>
              </c:numCache>
            </c:numRef>
          </c:val>
        </c:ser>
        <c:ser>
          <c:idx val="6"/>
          <c:order val="1"/>
          <c:tx>
            <c:strRef>
              <c:f>'ebitda causal as reported'!$D$13</c:f>
              <c:strCache>
                <c:ptCount val="1"/>
                <c:pt idx="0">
                  <c:v>Other (incl. E&amp;P)</c:v>
                </c:pt>
              </c:strCache>
            </c:strRef>
          </c:tx>
          <c:spPr>
            <a:solidFill>
              <a:schemeClr val="bg1">
                <a:lumMod val="65000"/>
              </a:schemeClr>
            </a:solidFill>
            <a:ln>
              <a:solidFill>
                <a:schemeClr val="tx1"/>
              </a:solidFill>
            </a:ln>
          </c:spPr>
          <c:invertIfNegative val="0"/>
          <c:dPt>
            <c:idx val="4"/>
            <c:invertIfNegative val="0"/>
            <c:bubble3D val="0"/>
          </c:dPt>
          <c:dPt>
            <c:idx val="5"/>
            <c:invertIfNegative val="0"/>
            <c:bubble3D val="0"/>
          </c:dPt>
          <c:dPt>
            <c:idx val="6"/>
            <c:invertIfNegative val="0"/>
            <c:bubble3D val="0"/>
          </c:dPt>
          <c:dLbls>
            <c:dLbl>
              <c:idx val="5"/>
              <c:layout>
                <c:manualLayout>
                  <c:x val="1.2594971527310917E-16"/>
                  <c:y val="4.323719726381956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2.8382896776391743E-3"/>
                  <c:y val="-3.808271487646926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reported'!$E$13:$K$13</c:f>
              <c:numCache>
                <c:formatCode>General</c:formatCode>
                <c:ptCount val="7"/>
                <c:pt idx="0" formatCode="#,##0">
                  <c:v>-2.2999999999999998</c:v>
                </c:pt>
                <c:pt idx="6" formatCode="#,##0">
                  <c:v>-5.6</c:v>
                </c:pt>
              </c:numCache>
            </c:numRef>
          </c:val>
        </c:ser>
        <c:ser>
          <c:idx val="1"/>
          <c:order val="2"/>
          <c:tx>
            <c:strRef>
              <c:f>'ebitda causal as reported'!$D$10</c:f>
              <c:strCache>
                <c:ptCount val="1"/>
                <c:pt idx="0">
                  <c:v>Refining, Supply &amp; Trading</c:v>
                </c:pt>
              </c:strCache>
            </c:strRef>
          </c:tx>
          <c:spPr>
            <a:solidFill>
              <a:srgbClr val="002060"/>
            </a:solidFill>
            <a:ln w="12700">
              <a:solidFill>
                <a:schemeClr val="tx1"/>
              </a:solidFill>
              <a:prstDash val="solid"/>
            </a:ln>
          </c:spPr>
          <c:invertIfNegative val="0"/>
          <c:dPt>
            <c:idx val="0"/>
            <c:invertIfNegative val="0"/>
            <c:bubble3D val="0"/>
          </c:dPt>
          <c:dPt>
            <c:idx val="2"/>
            <c:invertIfNegative val="0"/>
            <c:bubble3D val="0"/>
            <c:spPr>
              <a:solidFill>
                <a:schemeClr val="bg1">
                  <a:lumMod val="75000"/>
                </a:schemeClr>
              </a:solidFill>
              <a:ln w="12700">
                <a:solidFill>
                  <a:schemeClr val="tx1"/>
                </a:solidFill>
                <a:prstDash val="solid"/>
              </a:ln>
            </c:spPr>
          </c:dPt>
          <c:dPt>
            <c:idx val="5"/>
            <c:invertIfNegative val="0"/>
            <c:bubble3D val="0"/>
          </c:dPt>
          <c:dPt>
            <c:idx val="6"/>
            <c:invertIfNegative val="0"/>
            <c:bubble3D val="0"/>
          </c:dPt>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reported'!$E$10:$K$10</c:f>
              <c:numCache>
                <c:formatCode>General</c:formatCode>
                <c:ptCount val="7"/>
                <c:pt idx="0" formatCode="#,##0">
                  <c:v>561</c:v>
                </c:pt>
                <c:pt idx="6" formatCode="#,##0">
                  <c:v>536</c:v>
                </c:pt>
              </c:numCache>
            </c:numRef>
          </c:val>
        </c:ser>
        <c:ser>
          <c:idx val="2"/>
          <c:order val="3"/>
          <c:tx>
            <c:strRef>
              <c:f>'ebitda causal as reported'!$D$11</c:f>
              <c:strCache>
                <c:ptCount val="1"/>
                <c:pt idx="0">
                  <c:v>Petrochemicals</c:v>
                </c:pt>
              </c:strCache>
            </c:strRef>
          </c:tx>
          <c:spPr>
            <a:solidFill>
              <a:schemeClr val="tx2">
                <a:lumMod val="60000"/>
                <a:lumOff val="40000"/>
              </a:schemeClr>
            </a:solidFill>
            <a:ln w="12700">
              <a:solidFill>
                <a:schemeClr val="tx1"/>
              </a:solidFill>
            </a:ln>
          </c:spPr>
          <c:invertIfNegative val="0"/>
          <c:dPt>
            <c:idx val="1"/>
            <c:invertIfNegative val="0"/>
            <c:bubble3D val="0"/>
            <c:spPr>
              <a:solidFill>
                <a:srgbClr val="C7E0FB"/>
              </a:solidFill>
              <a:ln w="12700">
                <a:solidFill>
                  <a:schemeClr val="tx1"/>
                </a:solidFill>
              </a:ln>
            </c:spPr>
          </c:dPt>
          <c:dLbls>
            <c:dLbl>
              <c:idx val="1"/>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reported'!$E$11:$K$11</c:f>
              <c:numCache>
                <c:formatCode>General</c:formatCode>
                <c:ptCount val="7"/>
                <c:pt idx="0" formatCode="#,##0">
                  <c:v>93</c:v>
                </c:pt>
                <c:pt idx="6" formatCode="#,##0">
                  <c:v>100.4</c:v>
                </c:pt>
              </c:numCache>
            </c:numRef>
          </c:val>
        </c:ser>
        <c:ser>
          <c:idx val="4"/>
          <c:order val="4"/>
          <c:tx>
            <c:strRef>
              <c:f>'ebitda causal as reported'!$D$8</c:f>
              <c:strCache>
                <c:ptCount val="1"/>
                <c:pt idx="0">
                  <c:v>Bridge +</c:v>
                </c:pt>
              </c:strCache>
            </c:strRef>
          </c:tx>
          <c:spPr>
            <a:solidFill>
              <a:srgbClr val="CCECFF"/>
            </a:solidFill>
            <a:ln w="12700">
              <a:solidFill>
                <a:srgbClr val="000000"/>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dLbl>
              <c:idx val="1"/>
              <c:dLblPos val="ctr"/>
              <c:showLegendKey val="0"/>
              <c:showVal val="1"/>
              <c:showCatName val="0"/>
              <c:showSerName val="0"/>
              <c:showPercent val="0"/>
              <c:showBubbleSize val="0"/>
              <c:extLst>
                <c:ext xmlns:c15="http://schemas.microsoft.com/office/drawing/2012/chart" uri="{CE6537A1-D6FC-4f65-9D91-7224C49458BB}"/>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dLblPos val="ctr"/>
              <c:showLegendKey val="0"/>
              <c:showVal val="1"/>
              <c:showCatName val="0"/>
              <c:showSerName val="0"/>
              <c:showPercent val="0"/>
              <c:showBubbleSize val="0"/>
              <c:extLst>
                <c:ext xmlns:c15="http://schemas.microsoft.com/office/drawing/2012/chart" uri="{CE6537A1-D6FC-4f65-9D91-7224C49458BB}"/>
              </c:extLst>
            </c:dLbl>
            <c:dLbl>
              <c:idx val="6"/>
              <c:dLblPos val="ctr"/>
              <c:showLegendKey val="0"/>
              <c:showVal val="1"/>
              <c:showCatName val="0"/>
              <c:showSerName val="0"/>
              <c:showPercent val="0"/>
              <c:showBubbleSize val="0"/>
              <c:extLst>
                <c:ext xmlns:c15="http://schemas.microsoft.com/office/drawing/2012/chart" uri="{CE6537A1-D6FC-4f65-9D91-7224C49458BB}"/>
              </c:extLst>
            </c:dLbl>
            <c:dLbl>
              <c:idx val="7"/>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reported'!$E$8:$K$8</c:f>
              <c:numCache>
                <c:formatCode>General</c:formatCode>
                <c:ptCount val="7"/>
                <c:pt idx="0" formatCode="#,##0">
                  <c:v>0</c:v>
                </c:pt>
                <c:pt idx="2" formatCode="#,##0">
                  <c:v>7</c:v>
                </c:pt>
                <c:pt idx="3" formatCode="#,##0">
                  <c:v>72</c:v>
                </c:pt>
                <c:pt idx="4" formatCode="#,##0">
                  <c:v>34</c:v>
                </c:pt>
              </c:numCache>
            </c:numRef>
          </c:val>
        </c:ser>
        <c:ser>
          <c:idx val="5"/>
          <c:order val="5"/>
          <c:tx>
            <c:strRef>
              <c:f>'ebitda causal as reported'!$D$12</c:f>
              <c:strCache>
                <c:ptCount val="1"/>
                <c:pt idx="0">
                  <c:v>Marketing</c:v>
                </c:pt>
              </c:strCache>
            </c:strRef>
          </c:tx>
          <c:spPr>
            <a:solidFill>
              <a:schemeClr val="bg1"/>
            </a:solidFill>
            <a:ln w="12700">
              <a:solidFill>
                <a:srgbClr val="000000"/>
              </a:solidFill>
              <a:prstDash val="solid"/>
            </a:ln>
          </c:spPr>
          <c:invertIfNegative val="0"/>
          <c:dPt>
            <c:idx val="1"/>
            <c:invertIfNegative val="0"/>
            <c:bubble3D val="0"/>
          </c:dPt>
          <c:dPt>
            <c:idx val="2"/>
            <c:invertIfNegative val="0"/>
            <c:bubble3D val="0"/>
          </c:dPt>
          <c:dPt>
            <c:idx val="3"/>
            <c:invertIfNegative val="0"/>
            <c:bubble3D val="0"/>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reported'!$E$12:$K$12</c:f>
              <c:numCache>
                <c:formatCode>General</c:formatCode>
                <c:ptCount val="7"/>
                <c:pt idx="0" formatCode="#,##0">
                  <c:v>106.7</c:v>
                </c:pt>
                <c:pt idx="6" formatCode="#,##0">
                  <c:v>100.6</c:v>
                </c:pt>
              </c:numCache>
            </c:numRef>
          </c:val>
        </c:ser>
        <c:ser>
          <c:idx val="3"/>
          <c:order val="6"/>
          <c:tx>
            <c:strRef>
              <c:f>'ebitda causal as reported'!$D$9</c:f>
              <c:strCache>
                <c:ptCount val="1"/>
                <c:pt idx="0">
                  <c:v>Bridge -</c:v>
                </c:pt>
              </c:strCache>
            </c:strRef>
          </c:tx>
          <c:spPr>
            <a:solidFill>
              <a:schemeClr val="bg1">
                <a:lumMod val="75000"/>
              </a:schemeClr>
            </a:solidFill>
            <a:ln>
              <a:solidFill>
                <a:srgbClr val="000000"/>
              </a:solidFill>
            </a:ln>
          </c:spPr>
          <c:invertIfNegative val="0"/>
          <c:dLbls>
            <c:dLbl>
              <c:idx val="0"/>
              <c:delete val="1"/>
              <c:extLst>
                <c:ext xmlns:c15="http://schemas.microsoft.com/office/drawing/2012/chart" uri="{CE6537A1-D6FC-4f65-9D91-7224C49458BB}"/>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'ebitda causal as reported'!$E$6:$K$6</c:f>
              <c:strCache>
                <c:ptCount val="7"/>
                <c:pt idx="0">
                  <c:v>FY15</c:v>
                </c:pt>
                <c:pt idx="1">
                  <c:v>Benchmark Refining Margins</c:v>
                </c:pt>
                <c:pt idx="2">
                  <c:v>FX</c:v>
                </c:pt>
                <c:pt idx="3">
                  <c:v>Asset utilisation</c:v>
                </c:pt>
                <c:pt idx="4">
                  <c:v>Refining &amp; Supply Ops</c:v>
                </c:pt>
                <c:pt idx="5">
                  <c:v>Others</c:v>
                </c:pt>
                <c:pt idx="6">
                  <c:v>FY16</c:v>
                </c:pt>
              </c:strCache>
            </c:strRef>
          </c:cat>
          <c:val>
            <c:numRef>
              <c:f>'ebitda causal as reported'!$E$9:$K$9</c:f>
              <c:numCache>
                <c:formatCode>#,##0</c:formatCode>
                <c:ptCount val="7"/>
                <c:pt idx="0">
                  <c:v>0</c:v>
                </c:pt>
                <c:pt idx="1">
                  <c:v>121</c:v>
                </c:pt>
                <c:pt idx="5">
                  <c:v>19</c:v>
                </c:pt>
              </c:numCache>
            </c:numRef>
          </c:val>
        </c:ser>
        <c:dLbls>
          <c:dLblPos val="ctr"/>
          <c:showLegendKey val="0"/>
          <c:showVal val="1"/>
          <c:showCatName val="0"/>
          <c:showSerName val="0"/>
          <c:showPercent val="0"/>
          <c:showBubbleSize val="0"/>
        </c:dLbls>
        <c:gapWidth val="50"/>
        <c:overlap val="100"/>
        <c:axId val="241908240"/>
        <c:axId val="241908632"/>
      </c:barChart>
      <c:catAx>
        <c:axId val="241908240"/>
        <c:scaling>
          <c:orientation val="minMax"/>
        </c:scaling>
        <c:delete val="0"/>
        <c:axPos val="b"/>
        <c:numFmt formatCode="General" sourceLinked="1"/>
        <c:majorTickMark val="none"/>
        <c:minorTickMark val="cross"/>
        <c:tickLblPos val="nextTo"/>
        <c:spPr>
          <a:ln w="3175">
            <a:solidFill>
              <a:srgbClr val="000000"/>
            </a:solidFill>
            <a:prstDash val="solid"/>
          </a:ln>
        </c:spPr>
        <c:txPr>
          <a:bodyPr rot="0" anchor="t" anchorCtr="0"/>
          <a:lstStyle/>
          <a:p>
            <a:pPr>
              <a:defRPr sz="1100">
                <a:noFill/>
              </a:defRPr>
            </a:pPr>
            <a:endParaRPr lang="en-US"/>
          </a:p>
        </c:txPr>
        <c:crossAx val="241908632"/>
        <c:crosses val="autoZero"/>
        <c:auto val="1"/>
        <c:lblAlgn val="ctr"/>
        <c:lblOffset val="1000"/>
        <c:tickLblSkip val="1"/>
        <c:tickMarkSkip val="1"/>
        <c:noMultiLvlLbl val="0"/>
      </c:catAx>
      <c:valAx>
        <c:axId val="241908632"/>
        <c:scaling>
          <c:orientation val="minMax"/>
          <c:min val="-10"/>
        </c:scaling>
        <c:delete val="1"/>
        <c:axPos val="l"/>
        <c:numFmt formatCode="#,##0.0" sourceLinked="1"/>
        <c:majorTickMark val="out"/>
        <c:minorTickMark val="none"/>
        <c:tickLblPos val="nextTo"/>
        <c:crossAx val="241908240"/>
        <c:crosses val="autoZero"/>
        <c:crossBetween val="between"/>
      </c:valAx>
    </c:plotArea>
    <c:plotVisOnly val="1"/>
    <c:dispBlanksAs val="gap"/>
    <c:showDLblsOverMax val="0"/>
  </c:chart>
  <c:spPr>
    <a:solidFill>
      <a:srgbClr val="FFFFFF"/>
    </a:solidFill>
    <a:ln w="12700">
      <a:solidFill>
        <a:srgbClr val="FFFFFF"/>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418960244648318E-2"/>
          <c:y val="2.8886614352325715E-2"/>
          <c:w val="0.96439857288481146"/>
          <c:h val="0.78119470032980776"/>
        </c:manualLayout>
      </c:layout>
      <c:barChart>
        <c:barDir val="col"/>
        <c:grouping val="stacked"/>
        <c:varyColors val="0"/>
        <c:ser>
          <c:idx val="0"/>
          <c:order val="0"/>
          <c:tx>
            <c:strRef>
              <c:f>'ops altern (2)'!$A$9</c:f>
              <c:strCache>
                <c:ptCount val="1"/>
                <c:pt idx="0">
                  <c:v>Ενδεικτικό περιθώριο συστήματος ΕΛΠΕ</c:v>
                </c:pt>
              </c:strCache>
            </c:strRef>
          </c:tx>
          <c:spPr>
            <a:pattFill prst="ltUpDiag">
              <a:fgClr>
                <a:srgbClr val="002060"/>
              </a:fgClr>
              <a:bgClr>
                <a:schemeClr val="bg1">
                  <a:lumMod val="85000"/>
                </a:schemeClr>
              </a:bgClr>
            </a:pattFill>
            <a:ln>
              <a:solidFill>
                <a:srgbClr val="002060"/>
              </a:solidFill>
            </a:ln>
          </c:spPr>
          <c:invertIfNegative val="0"/>
          <c:cat>
            <c:strRef>
              <c:f>'ops altern (2)'!$N$3:$U$3</c:f>
              <c:strCache>
                <c:ptCount val="8"/>
                <c:pt idx="0">
                  <c:v>1Q15</c:v>
                </c:pt>
                <c:pt idx="1">
                  <c:v>2Q15</c:v>
                </c:pt>
                <c:pt idx="2">
                  <c:v>3Q15</c:v>
                </c:pt>
                <c:pt idx="3">
                  <c:v>4Q15</c:v>
                </c:pt>
                <c:pt idx="4">
                  <c:v>1Q16</c:v>
                </c:pt>
                <c:pt idx="5">
                  <c:v>2Q16</c:v>
                </c:pt>
                <c:pt idx="6">
                  <c:v>3Q16</c:v>
                </c:pt>
                <c:pt idx="7">
                  <c:v>4Q16</c:v>
                </c:pt>
              </c:strCache>
            </c:strRef>
          </c:cat>
          <c:val>
            <c:numRef>
              <c:f>'ops altern (2)'!$N$9:$U$9</c:f>
              <c:numCache>
                <c:formatCode>#,##0.00</c:formatCode>
                <c:ptCount val="8"/>
                <c:pt idx="0">
                  <c:v>6.4345182933945519</c:v>
                </c:pt>
                <c:pt idx="1">
                  <c:v>5.4771595911465845</c:v>
                </c:pt>
                <c:pt idx="2">
                  <c:v>6.4227095435163797</c:v>
                </c:pt>
                <c:pt idx="3">
                  <c:v>4.7625553455241025</c:v>
                </c:pt>
                <c:pt idx="4">
                  <c:v>4.7878815138252744</c:v>
                </c:pt>
                <c:pt idx="5">
                  <c:v>4.1724381198573885</c:v>
                </c:pt>
                <c:pt idx="6">
                  <c:v>3.905770653004951</c:v>
                </c:pt>
                <c:pt idx="7">
                  <c:v>5.0999999999999996</c:v>
                </c:pt>
              </c:numCache>
            </c:numRef>
          </c:val>
        </c:ser>
        <c:ser>
          <c:idx val="1"/>
          <c:order val="1"/>
          <c:tx>
            <c:strRef>
              <c:f>'ops altern (2)'!$A$5</c:f>
              <c:strCache>
                <c:ptCount val="1"/>
                <c:pt idx="0">
                  <c:v>Υπεραπόδοση ΕΛΠΕ*</c:v>
                </c:pt>
              </c:strCache>
            </c:strRef>
          </c:tx>
          <c:spPr>
            <a:solidFill>
              <a:srgbClr val="002060"/>
            </a:solidFill>
            <a:ln>
              <a:solidFill>
                <a:srgbClr val="002060"/>
              </a:solidFill>
            </a:ln>
          </c:spPr>
          <c:invertIfNegative val="0"/>
          <c:cat>
            <c:strRef>
              <c:f>'ops altern (2)'!$N$3:$U$3</c:f>
              <c:strCache>
                <c:ptCount val="8"/>
                <c:pt idx="0">
                  <c:v>1Q15</c:v>
                </c:pt>
                <c:pt idx="1">
                  <c:v>2Q15</c:v>
                </c:pt>
                <c:pt idx="2">
                  <c:v>3Q15</c:v>
                </c:pt>
                <c:pt idx="3">
                  <c:v>4Q15</c:v>
                </c:pt>
                <c:pt idx="4">
                  <c:v>1Q16</c:v>
                </c:pt>
                <c:pt idx="5">
                  <c:v>2Q16</c:v>
                </c:pt>
                <c:pt idx="6">
                  <c:v>3Q16</c:v>
                </c:pt>
                <c:pt idx="7">
                  <c:v>4Q16</c:v>
                </c:pt>
              </c:strCache>
            </c:strRef>
          </c:cat>
          <c:val>
            <c:numRef>
              <c:f>'ops altern (2)'!$N$10:$U$10</c:f>
              <c:numCache>
                <c:formatCode>#,##0.00</c:formatCode>
                <c:ptCount val="8"/>
                <c:pt idx="0">
                  <c:v>5.8654817066054488</c:v>
                </c:pt>
                <c:pt idx="1">
                  <c:v>2.8228404088534162</c:v>
                </c:pt>
                <c:pt idx="2">
                  <c:v>5.3520115252723404</c:v>
                </c:pt>
                <c:pt idx="3">
                  <c:v>4.7307558383309978</c:v>
                </c:pt>
                <c:pt idx="4">
                  <c:v>5.4520732661718245</c:v>
                </c:pt>
                <c:pt idx="5">
                  <c:v>4.4188202622653767</c:v>
                </c:pt>
                <c:pt idx="6">
                  <c:v>4.3942293469950497</c:v>
                </c:pt>
                <c:pt idx="7">
                  <c:v>5.7900000000000009</c:v>
                </c:pt>
              </c:numCache>
            </c:numRef>
          </c:val>
        </c:ser>
        <c:dLbls>
          <c:showLegendKey val="0"/>
          <c:showVal val="0"/>
          <c:showCatName val="0"/>
          <c:showSerName val="0"/>
          <c:showPercent val="0"/>
          <c:showBubbleSize val="0"/>
        </c:dLbls>
        <c:gapWidth val="150"/>
        <c:overlap val="100"/>
        <c:axId val="237828472"/>
        <c:axId val="241909024"/>
      </c:barChart>
      <c:lineChart>
        <c:grouping val="standard"/>
        <c:varyColors val="0"/>
        <c:ser>
          <c:idx val="2"/>
          <c:order val="2"/>
          <c:tx>
            <c:strRef>
              <c:f>'ops altern (2)'!$A$5</c:f>
              <c:strCache>
                <c:ptCount val="1"/>
                <c:pt idx="0">
                  <c:v>Υπεραπόδοση ΕΛΠΕ*</c:v>
                </c:pt>
              </c:strCache>
            </c:strRef>
          </c:tx>
          <c:spPr>
            <a:ln>
              <a:noFill/>
            </a:ln>
          </c:spPr>
          <c:marker>
            <c:symbol val="none"/>
          </c:marker>
          <c:dLbls>
            <c:numFmt formatCode="#,##0.0" sourceLinked="0"/>
            <c:spPr>
              <a:noFill/>
              <a:ln>
                <a:noFill/>
              </a:ln>
              <a:effectLst/>
            </c:spPr>
            <c:txPr>
              <a:bodyPr/>
              <a:lstStyle/>
              <a:p>
                <a:pPr>
                  <a:defRPr sz="1100">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'ops altern (2)'!$N$3:$U$3</c:f>
              <c:strCache>
                <c:ptCount val="8"/>
                <c:pt idx="0">
                  <c:v>1Q15</c:v>
                </c:pt>
                <c:pt idx="1">
                  <c:v>2Q15</c:v>
                </c:pt>
                <c:pt idx="2">
                  <c:v>3Q15</c:v>
                </c:pt>
                <c:pt idx="3">
                  <c:v>4Q15</c:v>
                </c:pt>
                <c:pt idx="4">
                  <c:v>1Q16</c:v>
                </c:pt>
                <c:pt idx="5">
                  <c:v>2Q16</c:v>
                </c:pt>
                <c:pt idx="6">
                  <c:v>3Q16</c:v>
                </c:pt>
                <c:pt idx="7">
                  <c:v>4Q16</c:v>
                </c:pt>
              </c:strCache>
            </c:strRef>
          </c:cat>
          <c:val>
            <c:numRef>
              <c:f>'ops altern (2)'!$N$5:$U$5</c:f>
              <c:numCache>
                <c:formatCode>General</c:formatCode>
                <c:ptCount val="8"/>
                <c:pt idx="0">
                  <c:v>12.3</c:v>
                </c:pt>
                <c:pt idx="1">
                  <c:v>8.3000000000000007</c:v>
                </c:pt>
                <c:pt idx="2">
                  <c:v>11.77472106878872</c:v>
                </c:pt>
                <c:pt idx="3">
                  <c:v>9.4933111838551003</c:v>
                </c:pt>
                <c:pt idx="4">
                  <c:v>10.239954779997099</c:v>
                </c:pt>
                <c:pt idx="5">
                  <c:v>8.5912583821227653</c:v>
                </c:pt>
                <c:pt idx="6">
                  <c:v>8.3000000000000007</c:v>
                </c:pt>
                <c:pt idx="7">
                  <c:v>10.89</c:v>
                </c:pt>
              </c:numCache>
            </c:numRef>
          </c:val>
          <c:smooth val="0"/>
        </c:ser>
        <c:ser>
          <c:idx val="3"/>
          <c:order val="3"/>
          <c:tx>
            <c:strRef>
              <c:f>'ops altern (2)'!$A$9</c:f>
              <c:strCache>
                <c:ptCount val="1"/>
                <c:pt idx="0">
                  <c:v>Ενδεικτικό περιθώριο συστήματος ΕΛΠΕ</c:v>
                </c:pt>
              </c:strCache>
            </c:strRef>
          </c:tx>
          <c:spPr>
            <a:ln w="28575">
              <a:solidFill>
                <a:schemeClr val="bg1">
                  <a:lumMod val="65000"/>
                </a:schemeClr>
              </a:solidFill>
            </a:ln>
          </c:spPr>
          <c:marker>
            <c:symbol val="square"/>
            <c:size val="5"/>
            <c:spPr>
              <a:solidFill>
                <a:schemeClr val="bg1"/>
              </a:solidFill>
            </c:spPr>
          </c:marker>
          <c:cat>
            <c:strRef>
              <c:f>'ops altern (2)'!$N$3:$U$3</c:f>
              <c:strCache>
                <c:ptCount val="8"/>
                <c:pt idx="0">
                  <c:v>1Q15</c:v>
                </c:pt>
                <c:pt idx="1">
                  <c:v>2Q15</c:v>
                </c:pt>
                <c:pt idx="2">
                  <c:v>3Q15</c:v>
                </c:pt>
                <c:pt idx="3">
                  <c:v>4Q15</c:v>
                </c:pt>
                <c:pt idx="4">
                  <c:v>1Q16</c:v>
                </c:pt>
                <c:pt idx="5">
                  <c:v>2Q16</c:v>
                </c:pt>
                <c:pt idx="6">
                  <c:v>3Q16</c:v>
                </c:pt>
                <c:pt idx="7">
                  <c:v>4Q16</c:v>
                </c:pt>
              </c:strCache>
            </c:strRef>
          </c:cat>
          <c:val>
            <c:numRef>
              <c:f>'ops altern (2)'!$N$9:$U$9</c:f>
              <c:numCache>
                <c:formatCode>#,##0.00</c:formatCode>
                <c:ptCount val="8"/>
                <c:pt idx="0">
                  <c:v>6.4345182933945519</c:v>
                </c:pt>
                <c:pt idx="1">
                  <c:v>5.4771595911465845</c:v>
                </c:pt>
                <c:pt idx="2">
                  <c:v>6.4227095435163797</c:v>
                </c:pt>
                <c:pt idx="3">
                  <c:v>4.7625553455241025</c:v>
                </c:pt>
                <c:pt idx="4">
                  <c:v>4.7878815138252744</c:v>
                </c:pt>
                <c:pt idx="5">
                  <c:v>4.1724381198573885</c:v>
                </c:pt>
                <c:pt idx="6">
                  <c:v>3.905770653004951</c:v>
                </c:pt>
                <c:pt idx="7">
                  <c:v>5.0999999999999996</c:v>
                </c:pt>
              </c:numCache>
            </c:numRef>
          </c:val>
          <c:smooth val="0"/>
        </c:ser>
        <c:dLbls>
          <c:showLegendKey val="0"/>
          <c:showVal val="0"/>
          <c:showCatName val="0"/>
          <c:showSerName val="0"/>
          <c:showPercent val="0"/>
          <c:showBubbleSize val="0"/>
        </c:dLbls>
        <c:marker val="1"/>
        <c:smooth val="0"/>
        <c:axId val="237828472"/>
        <c:axId val="241909024"/>
      </c:lineChart>
      <c:catAx>
        <c:axId val="237828472"/>
        <c:scaling>
          <c:orientation val="minMax"/>
        </c:scaling>
        <c:delete val="0"/>
        <c:axPos val="b"/>
        <c:numFmt formatCode="General" sourceLinked="0"/>
        <c:majorTickMark val="none"/>
        <c:minorTickMark val="cross"/>
        <c:tickLblPos val="nextTo"/>
        <c:txPr>
          <a:bodyPr/>
          <a:lstStyle/>
          <a:p>
            <a:pPr>
              <a:defRPr sz="1100">
                <a:latin typeface="Arial" panose="020B0604020202020204" pitchFamily="34" charset="0"/>
                <a:cs typeface="Arial" panose="020B0604020202020204" pitchFamily="34" charset="0"/>
              </a:defRPr>
            </a:pPr>
            <a:endParaRPr lang="en-US"/>
          </a:p>
        </c:txPr>
        <c:crossAx val="241909024"/>
        <c:crosses val="autoZero"/>
        <c:auto val="1"/>
        <c:lblAlgn val="ctr"/>
        <c:lblOffset val="100"/>
        <c:noMultiLvlLbl val="0"/>
      </c:catAx>
      <c:valAx>
        <c:axId val="241909024"/>
        <c:scaling>
          <c:orientation val="minMax"/>
        </c:scaling>
        <c:delete val="1"/>
        <c:axPos val="l"/>
        <c:numFmt formatCode="#,##0.0" sourceLinked="0"/>
        <c:majorTickMark val="out"/>
        <c:minorTickMark val="none"/>
        <c:tickLblPos val="nextTo"/>
        <c:crossAx val="237828472"/>
        <c:crosses val="autoZero"/>
        <c:crossBetween val="between"/>
      </c:valAx>
    </c:plotArea>
    <c:legend>
      <c:legendPos val="b"/>
      <c:legendEntry>
        <c:idx val="2"/>
        <c:delete val="1"/>
      </c:legendEntry>
      <c:legendEntry>
        <c:idx val="3"/>
        <c:delete val="1"/>
      </c:legendEntry>
      <c:layout>
        <c:manualLayout>
          <c:xMode val="edge"/>
          <c:yMode val="edge"/>
          <c:x val="0.19051146788990825"/>
          <c:y val="0.91273712043671107"/>
          <c:w val="0.59749783384301736"/>
          <c:h val="6.5597918799044697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663013974907342E-2"/>
          <c:y val="8.7425304713623128E-2"/>
          <c:w val="0.89934884606873433"/>
          <c:h val="0.72087908531981448"/>
        </c:manualLayout>
      </c:layout>
      <c:lineChart>
        <c:grouping val="standard"/>
        <c:varyColors val="0"/>
        <c:ser>
          <c:idx val="0"/>
          <c:order val="0"/>
          <c:tx>
            <c:strRef>
              <c:f>Graph!$C$7</c:f>
              <c:strCache>
                <c:ptCount val="1"/>
                <c:pt idx="0">
                  <c:v>FCC</c:v>
                </c:pt>
              </c:strCache>
            </c:strRef>
          </c:tx>
          <c:spPr>
            <a:ln w="22225">
              <a:solidFill>
                <a:srgbClr val="002060"/>
              </a:solidFill>
            </a:ln>
          </c:spPr>
          <c:marker>
            <c:symbol val="none"/>
          </c:marker>
          <c:cat>
            <c:strRef>
              <c:f>Graph!$H$6:$Y$6</c:f>
              <c:strCache>
                <c:ptCount val="18"/>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strCache>
            </c:strRef>
          </c:cat>
          <c:val>
            <c:numRef>
              <c:f>Graph!$H$7:$Y$7</c:f>
              <c:numCache>
                <c:formatCode>0.00_)</c:formatCode>
                <c:ptCount val="18"/>
                <c:pt idx="0">
                  <c:v>4.1433333333333335</c:v>
                </c:pt>
                <c:pt idx="1">
                  <c:v>3.4200000000000004</c:v>
                </c:pt>
                <c:pt idx="2">
                  <c:v>1.4766666666666666</c:v>
                </c:pt>
                <c:pt idx="3">
                  <c:v>1.42</c:v>
                </c:pt>
                <c:pt idx="4">
                  <c:v>2.1633333333333336</c:v>
                </c:pt>
                <c:pt idx="5">
                  <c:v>2.6200000000000006</c:v>
                </c:pt>
                <c:pt idx="6">
                  <c:v>4.1533333333333333</c:v>
                </c:pt>
                <c:pt idx="7">
                  <c:v>4.3133333333333335</c:v>
                </c:pt>
                <c:pt idx="8">
                  <c:v>6.793333333333333</c:v>
                </c:pt>
                <c:pt idx="9">
                  <c:v>7.3266666666666653</c:v>
                </c:pt>
                <c:pt idx="10" formatCode="#,##0.00">
                  <c:v>7.25</c:v>
                </c:pt>
                <c:pt idx="11" formatCode="#,##0.00">
                  <c:v>4.7933333333333339</c:v>
                </c:pt>
                <c:pt idx="12" formatCode="#,##0.00">
                  <c:v>5.4886969696969699</c:v>
                </c:pt>
                <c:pt idx="13" formatCode="#,##0.00">
                  <c:v>4.7098935064935068</c:v>
                </c:pt>
                <c:pt idx="14" formatCode="#,##0.00">
                  <c:v>4.5999999999999996</c:v>
                </c:pt>
                <c:pt idx="15" formatCode="General">
                  <c:v>5.4</c:v>
                </c:pt>
                <c:pt idx="16" formatCode="General">
                  <c:v>5.94</c:v>
                </c:pt>
                <c:pt idx="17" formatCode="#,##0.00">
                  <c:v>6.5</c:v>
                </c:pt>
              </c:numCache>
            </c:numRef>
          </c:val>
          <c:smooth val="1"/>
        </c:ser>
        <c:ser>
          <c:idx val="1"/>
          <c:order val="1"/>
          <c:tx>
            <c:strRef>
              <c:f>Graph!$C$8</c:f>
              <c:strCache>
                <c:ptCount val="1"/>
                <c:pt idx="0">
                  <c:v>Hydrocracking</c:v>
                </c:pt>
              </c:strCache>
            </c:strRef>
          </c:tx>
          <c:spPr>
            <a:ln w="22225">
              <a:solidFill>
                <a:schemeClr val="bg1">
                  <a:lumMod val="50000"/>
                </a:schemeClr>
              </a:solidFill>
            </a:ln>
          </c:spPr>
          <c:marker>
            <c:symbol val="none"/>
          </c:marker>
          <c:cat>
            <c:strRef>
              <c:f>Graph!$H$6:$Y$6</c:f>
              <c:strCache>
                <c:ptCount val="18"/>
                <c:pt idx="0">
                  <c:v>1Q13</c:v>
                </c:pt>
                <c:pt idx="1">
                  <c:v>2Q13</c:v>
                </c:pt>
                <c:pt idx="2">
                  <c:v>3Q13</c:v>
                </c:pt>
                <c:pt idx="3">
                  <c:v>4Q13</c:v>
                </c:pt>
                <c:pt idx="4">
                  <c:v>1Q14</c:v>
                </c:pt>
                <c:pt idx="5">
                  <c:v>2Q14</c:v>
                </c:pt>
                <c:pt idx="6">
                  <c:v>3Q14</c:v>
                </c:pt>
                <c:pt idx="7">
                  <c:v>4Q14</c:v>
                </c:pt>
                <c:pt idx="8">
                  <c:v>1Q15</c:v>
                </c:pt>
                <c:pt idx="9">
                  <c:v>2Q15</c:v>
                </c:pt>
                <c:pt idx="10">
                  <c:v>3Q15</c:v>
                </c:pt>
                <c:pt idx="11">
                  <c:v>4Q15</c:v>
                </c:pt>
                <c:pt idx="12">
                  <c:v>1Q16</c:v>
                </c:pt>
                <c:pt idx="13">
                  <c:v>2Q16</c:v>
                </c:pt>
                <c:pt idx="14">
                  <c:v>3Q16</c:v>
                </c:pt>
                <c:pt idx="15">
                  <c:v>4Q16</c:v>
                </c:pt>
                <c:pt idx="16">
                  <c:v>1Q17</c:v>
                </c:pt>
                <c:pt idx="17">
                  <c:v>2Q17</c:v>
                </c:pt>
              </c:strCache>
            </c:strRef>
          </c:cat>
          <c:val>
            <c:numRef>
              <c:f>Graph!$H$8:$Y$8</c:f>
              <c:numCache>
                <c:formatCode>#,##0.00</c:formatCode>
                <c:ptCount val="18"/>
                <c:pt idx="0">
                  <c:v>4.1433333333333335</c:v>
                </c:pt>
                <c:pt idx="1">
                  <c:v>1.9266666666666665</c:v>
                </c:pt>
                <c:pt idx="2">
                  <c:v>2.1866666666666665</c:v>
                </c:pt>
                <c:pt idx="3">
                  <c:v>4.2033333333333331</c:v>
                </c:pt>
                <c:pt idx="4">
                  <c:v>3.3766666666666665</c:v>
                </c:pt>
                <c:pt idx="5" formatCode="0.00_)">
                  <c:v>3.1</c:v>
                </c:pt>
                <c:pt idx="6">
                  <c:v>4.6566666666666672</c:v>
                </c:pt>
                <c:pt idx="7">
                  <c:v>4.4866666666666672</c:v>
                </c:pt>
                <c:pt idx="8">
                  <c:v>7.1766666666666667</c:v>
                </c:pt>
                <c:pt idx="9">
                  <c:v>5.7666666666666666</c:v>
                </c:pt>
                <c:pt idx="10">
                  <c:v>6.21</c:v>
                </c:pt>
                <c:pt idx="11">
                  <c:v>6.72</c:v>
                </c:pt>
                <c:pt idx="12">
                  <c:v>5.443428787878787</c:v>
                </c:pt>
                <c:pt idx="13">
                  <c:v>5.0825919191919189</c:v>
                </c:pt>
                <c:pt idx="14">
                  <c:v>4</c:v>
                </c:pt>
                <c:pt idx="15" formatCode="General">
                  <c:v>5</c:v>
                </c:pt>
                <c:pt idx="16" formatCode="General">
                  <c:v>5.0999999999999996</c:v>
                </c:pt>
                <c:pt idx="17">
                  <c:v>5</c:v>
                </c:pt>
              </c:numCache>
            </c:numRef>
          </c:val>
          <c:smooth val="1"/>
        </c:ser>
        <c:dLbls>
          <c:showLegendKey val="0"/>
          <c:showVal val="0"/>
          <c:showCatName val="0"/>
          <c:showSerName val="0"/>
          <c:showPercent val="0"/>
          <c:showBubbleSize val="0"/>
        </c:dLbls>
        <c:smooth val="0"/>
        <c:axId val="375849848"/>
        <c:axId val="375850240"/>
      </c:lineChart>
      <c:catAx>
        <c:axId val="37584984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75850240"/>
        <c:crosses val="autoZero"/>
        <c:auto val="1"/>
        <c:lblAlgn val="ctr"/>
        <c:lblOffset val="100"/>
        <c:noMultiLvlLbl val="0"/>
      </c:catAx>
      <c:valAx>
        <c:axId val="375850240"/>
        <c:scaling>
          <c:orientation val="minMax"/>
          <c:max val="8"/>
        </c:scaling>
        <c:delete val="0"/>
        <c:axPos val="l"/>
        <c:numFmt formatCode="#,##0" sourceLinked="0"/>
        <c:majorTickMark val="out"/>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375849848"/>
        <c:crosses val="autoZero"/>
        <c:crossBetween val="midCat"/>
      </c:valAx>
    </c:plotArea>
    <c:legend>
      <c:legendPos val="r"/>
      <c:layout>
        <c:manualLayout>
          <c:xMode val="edge"/>
          <c:yMode val="edge"/>
          <c:x val="0.711508215134528"/>
          <c:y val="0.6548725416172293"/>
          <c:w val="0.13361792956243335"/>
          <c:h val="0.15582856937403378"/>
        </c:manualLayout>
      </c:layout>
      <c:overlay val="1"/>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6"/>
            <a:ext cx="4313374" cy="335354"/>
          </a:xfrm>
          <a:prstGeom prst="rect">
            <a:avLst/>
          </a:prstGeom>
          <a:noFill/>
          <a:ln>
            <a:noFill/>
          </a:ln>
          <a:effectLst/>
          <a:extLst/>
        </p:spPr>
        <p:txBody>
          <a:bodyPr vert="horz" wrap="square" lIns="90525" tIns="45264" rIns="90525" bIns="45264" numCol="1" anchor="t" anchorCtr="0" compatLnSpc="1">
            <a:prstTxWarp prst="textNoShape">
              <a:avLst/>
            </a:prstTxWarp>
          </a:bodyPr>
          <a:lstStyle>
            <a:lvl1pPr algn="l" defTabSz="904681">
              <a:spcBef>
                <a:spcPct val="0"/>
              </a:spcBef>
              <a:defRPr b="0">
                <a:solidFill>
                  <a:schemeClr val="tx1"/>
                </a:solidFill>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5630732" y="6"/>
            <a:ext cx="4313374" cy="335354"/>
          </a:xfrm>
          <a:prstGeom prst="rect">
            <a:avLst/>
          </a:prstGeom>
          <a:noFill/>
          <a:ln>
            <a:noFill/>
          </a:ln>
          <a:effectLst/>
          <a:extLst/>
        </p:spPr>
        <p:txBody>
          <a:bodyPr vert="horz" wrap="square" lIns="90525" tIns="45264" rIns="90525" bIns="45264" numCol="1" anchor="t" anchorCtr="0" compatLnSpc="1">
            <a:prstTxWarp prst="textNoShape">
              <a:avLst/>
            </a:prstTxWarp>
          </a:bodyPr>
          <a:lstStyle>
            <a:lvl1pPr algn="r" defTabSz="904681">
              <a:spcBef>
                <a:spcPct val="0"/>
              </a:spcBef>
              <a:defRPr b="0">
                <a:solidFill>
                  <a:schemeClr val="tx1"/>
                </a:solidFill>
                <a:latin typeface="Times New Roman" pitchFamily="18" charset="0"/>
              </a:defRPr>
            </a:lvl1pPr>
          </a:lstStyle>
          <a:p>
            <a:pPr>
              <a:defRPr/>
            </a:pPr>
            <a:fld id="{4A7F00DF-4F34-4253-9F0F-E43DFA17A95C}" type="datetime1">
              <a:rPr lang="en-US"/>
              <a:pPr>
                <a:defRPr/>
              </a:pPr>
              <a:t>6/19/2017</a:t>
            </a:fld>
            <a:endParaRPr lang="en-US"/>
          </a:p>
        </p:txBody>
      </p:sp>
      <p:sp>
        <p:nvSpPr>
          <p:cNvPr id="7172" name="Rectangle 4"/>
          <p:cNvSpPr>
            <a:spLocks noGrp="1" noChangeArrowheads="1"/>
          </p:cNvSpPr>
          <p:nvPr>
            <p:ph type="ftr" sz="quarter" idx="2"/>
          </p:nvPr>
        </p:nvSpPr>
        <p:spPr bwMode="auto">
          <a:xfrm>
            <a:off x="3" y="6470263"/>
            <a:ext cx="4313374" cy="335352"/>
          </a:xfrm>
          <a:prstGeom prst="rect">
            <a:avLst/>
          </a:prstGeom>
          <a:noFill/>
          <a:ln>
            <a:noFill/>
          </a:ln>
          <a:effectLst/>
          <a:extLst/>
        </p:spPr>
        <p:txBody>
          <a:bodyPr vert="horz" wrap="square" lIns="90525" tIns="45264" rIns="90525" bIns="45264" numCol="1" anchor="b" anchorCtr="0" compatLnSpc="1">
            <a:prstTxWarp prst="textNoShape">
              <a:avLst/>
            </a:prstTxWarp>
          </a:bodyPr>
          <a:lstStyle>
            <a:lvl1pPr algn="l" defTabSz="904681">
              <a:spcBef>
                <a:spcPct val="0"/>
              </a:spcBef>
              <a:defRPr b="0">
                <a:solidFill>
                  <a:schemeClr val="tx1"/>
                </a:solidFill>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5630732" y="6470263"/>
            <a:ext cx="4313374" cy="335352"/>
          </a:xfrm>
          <a:prstGeom prst="rect">
            <a:avLst/>
          </a:prstGeom>
          <a:noFill/>
          <a:ln>
            <a:noFill/>
          </a:ln>
          <a:effectLst/>
          <a:extLst/>
        </p:spPr>
        <p:txBody>
          <a:bodyPr vert="horz" wrap="square" lIns="90525" tIns="45264" rIns="90525" bIns="45264" numCol="1" anchor="b" anchorCtr="0" compatLnSpc="1">
            <a:prstTxWarp prst="textNoShape">
              <a:avLst/>
            </a:prstTxWarp>
          </a:bodyPr>
          <a:lstStyle>
            <a:lvl1pPr algn="r" defTabSz="904681">
              <a:spcBef>
                <a:spcPct val="0"/>
              </a:spcBef>
              <a:defRPr b="0">
                <a:solidFill>
                  <a:schemeClr val="tx1"/>
                </a:solidFill>
                <a:latin typeface="Times New Roman" pitchFamily="18" charset="0"/>
              </a:defRPr>
            </a:lvl1pPr>
          </a:lstStyle>
          <a:p>
            <a:pPr>
              <a:defRPr/>
            </a:pPr>
            <a:fld id="{84F10F6A-8C08-4148-81F2-DA6B83A17C6C}" type="slidenum">
              <a:rPr lang="en-US"/>
              <a:pPr>
                <a:defRPr/>
              </a:pPr>
              <a:t>‹#›</a:t>
            </a:fld>
            <a:endParaRPr lang="en-US"/>
          </a:p>
        </p:txBody>
      </p:sp>
    </p:spTree>
    <p:extLst>
      <p:ext uri="{BB962C8B-B14F-4D97-AF65-F5344CB8AC3E}">
        <p14:creationId xmlns:p14="http://schemas.microsoft.com/office/powerpoint/2010/main" val="216623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gray">
          <a:xfrm>
            <a:off x="1065213" y="874713"/>
            <a:ext cx="7756525" cy="5816600"/>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1191057" y="251125"/>
            <a:ext cx="8471669" cy="226135"/>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gray">
          <a:xfrm>
            <a:off x="8291572" y="30128"/>
            <a:ext cx="1371155" cy="125632"/>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defTabSz="904681">
              <a:spcBef>
                <a:spcPct val="0"/>
              </a:spcBef>
              <a:defRPr sz="800" b="0">
                <a:solidFill>
                  <a:schemeClr val="tx1"/>
                </a:solidFill>
              </a:defRPr>
            </a:lvl1pPr>
          </a:lstStyle>
          <a:p>
            <a:pPr>
              <a:defRPr/>
            </a:pPr>
            <a:r>
              <a:rPr lang="en-US"/>
              <a:t>AH-HEP004-2004-11-03-ERP</a:t>
            </a:r>
          </a:p>
        </p:txBody>
      </p:sp>
      <p:sp>
        <p:nvSpPr>
          <p:cNvPr id="5127" name="Rectangle 7"/>
          <p:cNvSpPr>
            <a:spLocks noGrp="1" noChangeArrowheads="1"/>
          </p:cNvSpPr>
          <p:nvPr>
            <p:ph type="sldNum" sz="quarter" idx="5"/>
          </p:nvPr>
        </p:nvSpPr>
        <p:spPr bwMode="gray">
          <a:xfrm>
            <a:off x="8869752" y="6455432"/>
            <a:ext cx="792970" cy="219855"/>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defTabSz="904681">
              <a:spcBef>
                <a:spcPct val="0"/>
              </a:spcBef>
              <a:defRPr b="0">
                <a:solidFill>
                  <a:schemeClr val="tx1"/>
                </a:solidFill>
              </a:defRPr>
            </a:lvl1pPr>
          </a:lstStyle>
          <a:p>
            <a:pPr>
              <a:defRPr/>
            </a:pPr>
            <a:fld id="{C90272EB-DCCB-4430-B808-149B2F7A8FD7}" type="slidenum">
              <a:rPr lang="en-US"/>
              <a:pPr>
                <a:defRPr/>
              </a:pPr>
              <a:t>‹#›</a:t>
            </a:fld>
            <a:endParaRPr lang="en-US"/>
          </a:p>
        </p:txBody>
      </p:sp>
      <p:sp>
        <p:nvSpPr>
          <p:cNvPr id="25606" name="McK Separator" hidden="1"/>
          <p:cNvSpPr>
            <a:spLocks noChangeShapeType="1"/>
          </p:cNvSpPr>
          <p:nvPr/>
        </p:nvSpPr>
        <p:spPr bwMode="gray">
          <a:xfrm>
            <a:off x="1191060" y="1034669"/>
            <a:ext cx="7606757" cy="0"/>
          </a:xfrm>
          <a:prstGeom prst="line">
            <a:avLst/>
          </a:prstGeom>
          <a:noFill/>
          <a:ln w="9525">
            <a:solidFill>
              <a:schemeClr val="tx1"/>
            </a:solidFill>
            <a:round/>
            <a:headEnd/>
            <a:tailEnd/>
          </a:ln>
          <a:effectLst/>
          <a:extLst/>
        </p:spPr>
        <p:txBody>
          <a:bodyPr lIns="90941" tIns="45469" rIns="90941" bIns="45469"/>
          <a:lstStyle/>
          <a:p>
            <a:pPr algn="ctr">
              <a:spcBef>
                <a:spcPct val="50000"/>
              </a:spcBef>
              <a:defRPr/>
            </a:pPr>
            <a:endParaRPr lang="el-GR"/>
          </a:p>
        </p:txBody>
      </p:sp>
      <p:pic>
        <p:nvPicPr>
          <p:cNvPr id="19463" name="Picture 18" descr="McK_pp_use_BlackWhite_small"/>
          <p:cNvPicPr preferRelativeResize="0">
            <a:picLocks noChangeArrowheads="1"/>
          </p:cNvPicPr>
          <p:nvPr/>
        </p:nvPicPr>
        <p:blipFill>
          <a:blip r:embed="rId2"/>
          <a:srcRect/>
          <a:stretch>
            <a:fillRect/>
          </a:stretch>
        </p:blipFill>
        <p:spPr bwMode="gray">
          <a:xfrm>
            <a:off x="4479643" y="6700719"/>
            <a:ext cx="984819" cy="103310"/>
          </a:xfrm>
          <a:prstGeom prst="rect">
            <a:avLst/>
          </a:prstGeom>
          <a:noFill/>
          <a:ln w="9525">
            <a:noFill/>
            <a:miter lim="800000"/>
            <a:headEnd/>
            <a:tailEnd/>
          </a:ln>
        </p:spPr>
      </p:pic>
    </p:spTree>
    <p:extLst>
      <p:ext uri="{BB962C8B-B14F-4D97-AF65-F5344CB8AC3E}">
        <p14:creationId xmlns:p14="http://schemas.microsoft.com/office/powerpoint/2010/main" val="279694172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102" indent="-28542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1690"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598366"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5045" indent="-228339"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3381" algn="l" defTabSz="913351" rtl="0" eaLnBrk="1" latinLnBrk="0" hangingPunct="1">
      <a:defRPr sz="1200" kern="1200">
        <a:solidFill>
          <a:schemeClr val="tx1"/>
        </a:solidFill>
        <a:latin typeface="+mn-lt"/>
        <a:ea typeface="+mn-ea"/>
        <a:cs typeface="+mn-cs"/>
      </a:defRPr>
    </a:lvl6pPr>
    <a:lvl7pPr marL="2740055" algn="l" defTabSz="913351" rtl="0" eaLnBrk="1" latinLnBrk="0" hangingPunct="1">
      <a:defRPr sz="1200" kern="1200">
        <a:solidFill>
          <a:schemeClr val="tx1"/>
        </a:solidFill>
        <a:latin typeface="+mn-lt"/>
        <a:ea typeface="+mn-ea"/>
        <a:cs typeface="+mn-cs"/>
      </a:defRPr>
    </a:lvl7pPr>
    <a:lvl8pPr marL="3196737" algn="l" defTabSz="913351" rtl="0" eaLnBrk="1" latinLnBrk="0" hangingPunct="1">
      <a:defRPr sz="1200" kern="1200">
        <a:solidFill>
          <a:schemeClr val="tx1"/>
        </a:solidFill>
        <a:latin typeface="+mn-lt"/>
        <a:ea typeface="+mn-ea"/>
        <a:cs typeface="+mn-cs"/>
      </a:defRPr>
    </a:lvl8pPr>
    <a:lvl9pPr marL="3653413" algn="l" defTabSz="91335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C90272EB-DCCB-4430-B808-149B2F7A8FD7}" type="slidenum">
              <a:rPr lang="en-US" smtClean="0"/>
              <a:pPr>
                <a:defRPr/>
              </a:pPr>
              <a:t>4</a:t>
            </a:fld>
            <a:endParaRPr lang="en-US"/>
          </a:p>
        </p:txBody>
      </p:sp>
    </p:spTree>
    <p:extLst>
      <p:ext uri="{BB962C8B-B14F-4D97-AF65-F5344CB8AC3E}">
        <p14:creationId xmlns:p14="http://schemas.microsoft.com/office/powerpoint/2010/main" val="52387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7338" y="296863"/>
            <a:ext cx="4379912" cy="3284537"/>
          </a:xfrm>
        </p:spPr>
      </p:sp>
      <p:sp>
        <p:nvSpPr>
          <p:cNvPr id="4" name="Slide Number Placeholder 3"/>
          <p:cNvSpPr>
            <a:spLocks noGrp="1"/>
          </p:cNvSpPr>
          <p:nvPr>
            <p:ph type="sldNum" sz="quarter" idx="10"/>
          </p:nvPr>
        </p:nvSpPr>
        <p:spPr/>
        <p:txBody>
          <a:bodyPr/>
          <a:lstStyle/>
          <a:p>
            <a:fld id="{C072C9D1-760A-4398-8E67-C8D655FE5155}" type="slidenum">
              <a:rPr lang="el-GR" smtClean="0">
                <a:solidFill>
                  <a:prstClr val="black"/>
                </a:solidFill>
              </a:rPr>
              <a:pPr/>
              <a:t>9</a:t>
            </a:fld>
            <a:endParaRPr lang="el-GR">
              <a:solidFill>
                <a:prstClr val="black"/>
              </a:solidFill>
            </a:endParaRPr>
          </a:p>
        </p:txBody>
      </p:sp>
      <p:sp>
        <p:nvSpPr>
          <p:cNvPr id="5" name="Notes Placeholder 4"/>
          <p:cNvSpPr>
            <a:spLocks noGrp="1"/>
          </p:cNvSpPr>
          <p:nvPr>
            <p:ph type="body" sz="quarter" idx="11"/>
          </p:nvPr>
        </p:nvSpPr>
        <p:spPr/>
        <p:txBody>
          <a:bodyPr/>
          <a:lstStyle/>
          <a:p>
            <a:endParaRPr lang="el-GR"/>
          </a:p>
        </p:txBody>
      </p:sp>
      <p:sp>
        <p:nvSpPr>
          <p:cNvPr id="6" name="Notes Placeholder 2"/>
          <p:cNvSpPr txBox="1">
            <a:spLocks/>
          </p:cNvSpPr>
          <p:nvPr/>
        </p:nvSpPr>
        <p:spPr bwMode="gray">
          <a:xfrm>
            <a:off x="249323" y="3612541"/>
            <a:ext cx="8473373" cy="51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3001" indent="-283001">
              <a:buFont typeface="Arial" panose="020B0604020202020204" pitchFamily="34" charset="0"/>
              <a:buChar char="•"/>
            </a:pPr>
            <a:r>
              <a:rPr lang="en-US" sz="1000" b="0">
                <a:solidFill>
                  <a:prstClr val="black"/>
                </a:solidFill>
              </a:rPr>
              <a:t>New car registrations marginally higher in 2013 vs 2012 (+1.2%, +6.3% in Attiki). </a:t>
            </a:r>
          </a:p>
          <a:p>
            <a:pPr marL="283001" indent="-283001" defTabSz="905478">
              <a:buFont typeface="Arial" panose="020B0604020202020204" pitchFamily="34" charset="0"/>
              <a:buChar char="•"/>
              <a:defRPr/>
            </a:pPr>
            <a:r>
              <a:rPr lang="en-US" sz="1000" b="0">
                <a:solidFill>
                  <a:prstClr val="black"/>
                </a:solidFill>
              </a:rPr>
              <a:t>Trend intensified in 4Q (+11.6% GR, +16.4% Attiki), further in January 14 (+18%)</a:t>
            </a:r>
          </a:p>
          <a:p>
            <a:pPr marL="283001" indent="-283001">
              <a:buFont typeface="Arial" panose="020B0604020202020204" pitchFamily="34" charset="0"/>
              <a:buChar char="•"/>
            </a:pPr>
            <a:r>
              <a:rPr lang="en-US" sz="1000" b="0">
                <a:solidFill>
                  <a:prstClr val="black"/>
                </a:solidFill>
              </a:rPr>
              <a:t>New Diesel cars in 2012  27k; penetration at 42% [no data available in 2013]</a:t>
            </a:r>
            <a:endParaRPr lang="en-US" sz="1000" b="0" dirty="0">
              <a:solidFill>
                <a:prstClr val="black"/>
              </a:solidFill>
            </a:endParaRPr>
          </a:p>
        </p:txBody>
      </p:sp>
    </p:spTree>
    <p:extLst>
      <p:ext uri="{BB962C8B-B14F-4D97-AF65-F5344CB8AC3E}">
        <p14:creationId xmlns:p14="http://schemas.microsoft.com/office/powerpoint/2010/main" val="305206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630488" y="512763"/>
            <a:ext cx="4502150" cy="337661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104020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2630488" y="512763"/>
            <a:ext cx="4502150" cy="337661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1" name="Rectangle 3"/>
          <p:cNvSpPr>
            <a:spLocks noGrp="1" noChangeArrowheads="1"/>
          </p:cNvSpPr>
          <p:nvPr>
            <p:ph type="body" idx="1"/>
          </p:nvPr>
        </p:nvSpPr>
        <p:spPr>
          <a:noFill/>
        </p:spPr>
        <p:txBody>
          <a:bodyPr/>
          <a:lstStyle/>
          <a:p>
            <a:pPr eaLnBrk="1" hangingPunct="1"/>
            <a:endParaRPr lang="el-GR" dirty="0" smtClean="0"/>
          </a:p>
        </p:txBody>
      </p:sp>
    </p:spTree>
    <p:extLst>
      <p:ext uri="{BB962C8B-B14F-4D97-AF65-F5344CB8AC3E}">
        <p14:creationId xmlns:p14="http://schemas.microsoft.com/office/powerpoint/2010/main" val="82169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874713"/>
            <a:ext cx="7756525" cy="5816600"/>
          </a:xfrm>
        </p:spPr>
      </p:sp>
      <p:sp>
        <p:nvSpPr>
          <p:cNvPr id="4" name="Slide Number Placeholder 3"/>
          <p:cNvSpPr>
            <a:spLocks noGrp="1"/>
          </p:cNvSpPr>
          <p:nvPr>
            <p:ph type="sldNum" sz="quarter" idx="10"/>
          </p:nvPr>
        </p:nvSpPr>
        <p:spPr/>
        <p:txBody>
          <a:bodyPr/>
          <a:lstStyle/>
          <a:p>
            <a:pPr>
              <a:defRPr/>
            </a:pPr>
            <a:fld id="{C543CDBB-E4A5-4674-BAB8-706757223222}" type="slidenum">
              <a:rPr lang="en-US" smtClean="0">
                <a:solidFill>
                  <a:prstClr val="black"/>
                </a:solidFill>
              </a:rPr>
              <a:pPr>
                <a:defRPr/>
              </a:pPr>
              <a:t>30</a:t>
            </a:fld>
            <a:endParaRPr lang="en-US">
              <a:solidFill>
                <a:prstClr val="black"/>
              </a:solidFill>
            </a:endParaRPr>
          </a:p>
        </p:txBody>
      </p:sp>
      <p:sp>
        <p:nvSpPr>
          <p:cNvPr id="5" name="Notes Placeholder 2"/>
          <p:cNvSpPr txBox="1">
            <a:spLocks/>
          </p:cNvSpPr>
          <p:nvPr/>
        </p:nvSpPr>
        <p:spPr bwMode="gray">
          <a:xfrm>
            <a:off x="186296" y="3875484"/>
            <a:ext cx="8473373" cy="216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u="sng">
                <a:solidFill>
                  <a:prstClr val="black"/>
                </a:solidFill>
              </a:rPr>
              <a:t>Environment:</a:t>
            </a:r>
          </a:p>
          <a:p>
            <a:pPr marL="283001" indent="-283001">
              <a:buFont typeface="Arial" panose="020B0604020202020204" pitchFamily="34" charset="0"/>
              <a:buChar char="•"/>
            </a:pPr>
            <a:r>
              <a:rPr lang="en-US" sz="1000" b="0">
                <a:solidFill>
                  <a:prstClr val="black"/>
                </a:solidFill>
              </a:rPr>
              <a:t>FCC benchmark margin at $1/bbl in 4Q13, with FY13 at $2.4/bbl, both historical lows</a:t>
            </a:r>
          </a:p>
          <a:p>
            <a:pPr marL="283001" indent="-283001">
              <a:buFont typeface="Arial" panose="020B0604020202020204" pitchFamily="34" charset="0"/>
              <a:buChar char="•"/>
            </a:pPr>
            <a:r>
              <a:rPr lang="en-US" sz="1000" b="0">
                <a:solidFill>
                  <a:prstClr val="black"/>
                </a:solidFill>
              </a:rPr>
              <a:t>Hydrocracking/coking margins recovered to $4.6/bbl, albeit lower y-o-y</a:t>
            </a:r>
          </a:p>
          <a:p>
            <a:pPr marL="283001" indent="-283001">
              <a:buFont typeface="Arial" panose="020B0604020202020204" pitchFamily="34" charset="0"/>
              <a:buChar char="•"/>
            </a:pPr>
            <a:r>
              <a:rPr lang="en-US" sz="1000" b="0">
                <a:solidFill>
                  <a:prstClr val="black"/>
                </a:solidFill>
              </a:rPr>
              <a:t>Q-o-q margin environment slightly improved (c.EUR5m effect) </a:t>
            </a:r>
          </a:p>
          <a:p>
            <a:pPr marL="283001" indent="-283001">
              <a:buFont typeface="Arial" panose="020B0604020202020204" pitchFamily="34" charset="0"/>
              <a:buChar char="•"/>
            </a:pPr>
            <a:endParaRPr lang="en-US" sz="1000" b="0">
              <a:solidFill>
                <a:prstClr val="black"/>
              </a:solidFill>
            </a:endParaRPr>
          </a:p>
          <a:p>
            <a:pPr defTabSz="905478">
              <a:defRPr/>
            </a:pPr>
            <a:r>
              <a:rPr lang="en-US" sz="1000" u="sng">
                <a:solidFill>
                  <a:prstClr val="black"/>
                </a:solidFill>
              </a:rPr>
              <a:t>Greek market:</a:t>
            </a:r>
          </a:p>
          <a:p>
            <a:pPr marL="283001" indent="-283001" defTabSz="905478">
              <a:buFont typeface="Arial" panose="020B0604020202020204" pitchFamily="34" charset="0"/>
              <a:buChar char="•"/>
              <a:defRPr/>
            </a:pPr>
            <a:r>
              <a:rPr lang="en-US" sz="1000" b="0">
                <a:solidFill>
                  <a:prstClr val="black"/>
                </a:solidFill>
              </a:rPr>
              <a:t>4Q GDP at -2.6%, FY13 -3.7%, lower than estimates. Trend of stabilisation in economy reflected on fuels consumption, with transport fuels flat. [4Q y-o-y changes: Diesel +7%, mogas -5%. HGO (+38%) recovery due to new subsidisation scheme]</a:t>
            </a:r>
          </a:p>
          <a:p>
            <a:pPr marL="283001" indent="-283001" defTabSz="905478">
              <a:buFont typeface="Arial" panose="020B0604020202020204" pitchFamily="34" charset="0"/>
              <a:buChar char="•"/>
              <a:defRPr/>
            </a:pPr>
            <a:endParaRPr lang="en-US" sz="1000" b="0">
              <a:solidFill>
                <a:prstClr val="black"/>
              </a:solidFill>
            </a:endParaRPr>
          </a:p>
          <a:p>
            <a:pPr defTabSz="905478">
              <a:defRPr/>
            </a:pPr>
            <a:r>
              <a:rPr lang="en-US" sz="1000" u="sng">
                <a:solidFill>
                  <a:prstClr val="black"/>
                </a:solidFill>
              </a:rPr>
              <a:t>Business Development:</a:t>
            </a:r>
          </a:p>
          <a:p>
            <a:pPr marL="283001" indent="-283001">
              <a:buFont typeface="Arial" panose="020B0604020202020204" pitchFamily="34" charset="0"/>
              <a:buChar char="•"/>
            </a:pPr>
            <a:r>
              <a:rPr lang="en-US" sz="1000" b="0" kern="0">
                <a:solidFill>
                  <a:prstClr val="black"/>
                </a:solidFill>
              </a:rPr>
              <a:t>DESFA: SPA signed. Timing of closing subject to EU (DG Energy) approval process. EU elections might delay process to 2H14</a:t>
            </a:r>
            <a:endParaRPr lang="en-US" sz="1000" kern="0">
              <a:solidFill>
                <a:prstClr val="black"/>
              </a:solidFill>
            </a:endParaRPr>
          </a:p>
          <a:p>
            <a:pPr marL="283001" indent="-283001">
              <a:buFont typeface="Arial" panose="020B0604020202020204" pitchFamily="34" charset="0"/>
              <a:buChar char="•"/>
            </a:pPr>
            <a:r>
              <a:rPr lang="en-US" sz="1000" b="0" kern="0">
                <a:solidFill>
                  <a:prstClr val="black"/>
                </a:solidFill>
              </a:rPr>
              <a:t>Restructuring: Payback 1.5 year. EUR13m share of Refining, rest EUR7m Domestic Marketing</a:t>
            </a:r>
            <a:endParaRPr lang="en-US" sz="1000" b="0" kern="0" dirty="0">
              <a:solidFill>
                <a:prstClr val="black"/>
              </a:solidFill>
            </a:endParaRPr>
          </a:p>
        </p:txBody>
      </p:sp>
    </p:spTree>
    <p:extLst>
      <p:ext uri="{BB962C8B-B14F-4D97-AF65-F5344CB8AC3E}">
        <p14:creationId xmlns:p14="http://schemas.microsoft.com/office/powerpoint/2010/main" val="3125481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0.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8.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1.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18.vml"/><Relationship Id="rId5" Type="http://schemas.openxmlformats.org/officeDocument/2006/relationships/image" Target="../media/image4.png"/><Relationship Id="rId4" Type="http://schemas.openxmlformats.org/officeDocument/2006/relationships/oleObject" Target="../embeddings/oleObject1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6.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7.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3.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4.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5.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8.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xml"/><Relationship Id="rId1" Type="http://schemas.openxmlformats.org/officeDocument/2006/relationships/vmlDrawing" Target="../drawings/vmlDrawing12.vml"/><Relationship Id="rId5" Type="http://schemas.openxmlformats.org/officeDocument/2006/relationships/image" Target="../media/image4.png"/><Relationship Id="rId4" Type="http://schemas.openxmlformats.org/officeDocument/2006/relationships/oleObject" Target="../embeddings/oleObject12.bin"/></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8.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chemeClr val="tx1"/>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3941" eaLnBrk="0" hangingPunct="0">
              <a:defRPr/>
            </a:pPr>
            <a:r>
              <a:rPr lang="en-US" sz="900" b="0">
                <a:solidFill>
                  <a:schemeClr val="tx1"/>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5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63"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48072" y="269171"/>
            <a:ext cx="8065294" cy="1120246"/>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48072" y="1504553"/>
            <a:ext cx="3959405" cy="627026"/>
          </a:xfrm>
          <a:prstGeom prst="rect">
            <a:avLst/>
          </a:prstGeom>
        </p:spPr>
        <p:txBody>
          <a:bodyPr anchor="b"/>
          <a:lstStyle>
            <a:lvl1pPr marL="0" indent="0">
              <a:buNone/>
              <a:defRPr sz="2171" b="1"/>
            </a:lvl1pPr>
            <a:lvl2pPr marL="413583" indent="0">
              <a:buNone/>
              <a:defRPr sz="1809" b="1"/>
            </a:lvl2pPr>
            <a:lvl3pPr marL="827166" indent="0">
              <a:buNone/>
              <a:defRPr sz="1628" b="1"/>
            </a:lvl3pPr>
            <a:lvl4pPr marL="1240749" indent="0">
              <a:buNone/>
              <a:defRPr sz="1447" b="1"/>
            </a:lvl4pPr>
            <a:lvl5pPr marL="1654332" indent="0">
              <a:buNone/>
              <a:defRPr sz="1447" b="1"/>
            </a:lvl5pPr>
            <a:lvl6pPr marL="2067916" indent="0">
              <a:buNone/>
              <a:defRPr sz="1447" b="1"/>
            </a:lvl6pPr>
            <a:lvl7pPr marL="2481499" indent="0">
              <a:buNone/>
              <a:defRPr sz="1447" b="1"/>
            </a:lvl7pPr>
            <a:lvl8pPr marL="2895082" indent="0">
              <a:buNone/>
              <a:defRPr sz="1447" b="1"/>
            </a:lvl8pPr>
            <a:lvl9pPr marL="3308665" indent="0">
              <a:buNone/>
              <a:defRPr sz="1447"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48072" y="2131579"/>
            <a:ext cx="3959405" cy="3872628"/>
          </a:xfrm>
          <a:prstGeom prst="rect">
            <a:avLst/>
          </a:prstGeom>
        </p:spPr>
        <p:txBody>
          <a:bodyPr/>
          <a:lstStyle>
            <a:lvl1pPr>
              <a:defRPr sz="2171"/>
            </a:lvl1pPr>
            <a:lvl2pPr>
              <a:defRPr sz="1809"/>
            </a:lvl2pPr>
            <a:lvl3pPr>
              <a:defRPr sz="1628"/>
            </a:lvl3pPr>
            <a:lvl4pPr>
              <a:defRPr sz="1447"/>
            </a:lvl4pPr>
            <a:lvl5pPr>
              <a:defRPr sz="1447"/>
            </a:lvl5pPr>
            <a:lvl6pPr>
              <a:defRPr sz="1447"/>
            </a:lvl6pPr>
            <a:lvl7pPr>
              <a:defRPr sz="1447"/>
            </a:lvl7pPr>
            <a:lvl8pPr>
              <a:defRPr sz="1447"/>
            </a:lvl8pPr>
            <a:lvl9pPr>
              <a:defRPr sz="1447"/>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552526" y="1504553"/>
            <a:ext cx="3960841" cy="627026"/>
          </a:xfrm>
          <a:prstGeom prst="rect">
            <a:avLst/>
          </a:prstGeom>
        </p:spPr>
        <p:txBody>
          <a:bodyPr anchor="b"/>
          <a:lstStyle>
            <a:lvl1pPr marL="0" indent="0">
              <a:buNone/>
              <a:defRPr sz="2171" b="1"/>
            </a:lvl1pPr>
            <a:lvl2pPr marL="413583" indent="0">
              <a:buNone/>
              <a:defRPr sz="1809" b="1"/>
            </a:lvl2pPr>
            <a:lvl3pPr marL="827166" indent="0">
              <a:buNone/>
              <a:defRPr sz="1628" b="1"/>
            </a:lvl3pPr>
            <a:lvl4pPr marL="1240749" indent="0">
              <a:buNone/>
              <a:defRPr sz="1447" b="1"/>
            </a:lvl4pPr>
            <a:lvl5pPr marL="1654332" indent="0">
              <a:buNone/>
              <a:defRPr sz="1447" b="1"/>
            </a:lvl5pPr>
            <a:lvl6pPr marL="2067916" indent="0">
              <a:buNone/>
              <a:defRPr sz="1447" b="1"/>
            </a:lvl6pPr>
            <a:lvl7pPr marL="2481499" indent="0">
              <a:buNone/>
              <a:defRPr sz="1447" b="1"/>
            </a:lvl7pPr>
            <a:lvl8pPr marL="2895082" indent="0">
              <a:buNone/>
              <a:defRPr sz="1447" b="1"/>
            </a:lvl8pPr>
            <a:lvl9pPr marL="3308665" indent="0">
              <a:buNone/>
              <a:defRPr sz="1447"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552526" y="2131579"/>
            <a:ext cx="3960841" cy="3872628"/>
          </a:xfrm>
          <a:prstGeom prst="rect">
            <a:avLst/>
          </a:prstGeom>
        </p:spPr>
        <p:txBody>
          <a:bodyPr/>
          <a:lstStyle>
            <a:lvl1pPr>
              <a:defRPr sz="2171"/>
            </a:lvl1pPr>
            <a:lvl2pPr>
              <a:defRPr sz="1809"/>
            </a:lvl2pPr>
            <a:lvl3pPr>
              <a:defRPr sz="1628"/>
            </a:lvl3pPr>
            <a:lvl4pPr>
              <a:defRPr sz="1447"/>
            </a:lvl4pPr>
            <a:lvl5pPr>
              <a:defRPr sz="1447"/>
            </a:lvl5pPr>
            <a:lvl6pPr>
              <a:defRPr sz="1447"/>
            </a:lvl6pPr>
            <a:lvl7pPr>
              <a:defRPr sz="1447"/>
            </a:lvl7pPr>
            <a:lvl8pPr>
              <a:defRPr sz="1447"/>
            </a:lvl8pPr>
            <a:lvl9pPr>
              <a:defRPr sz="1447"/>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39E7F655-6341-4357-AD76-0AE48B45E920}"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4033654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0584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DABAC612-5C8E-4495-9D5E-042321FF0106}"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581226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0687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97694CBF-5FCB-49A4-BEFA-08F809E660D9}"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4037351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48072" y="267614"/>
            <a:ext cx="2948371" cy="1138917"/>
          </a:xfrm>
        </p:spPr>
        <p:txBody>
          <a:bodyPr anchor="b"/>
          <a:lstStyle>
            <a:lvl1pPr algn="l">
              <a:defRPr sz="1809"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04152" y="267615"/>
            <a:ext cx="5009214" cy="5736593"/>
          </a:xfrm>
          <a:prstGeom prst="rect">
            <a:avLst/>
          </a:prstGeom>
        </p:spPr>
        <p:txBody>
          <a:bodyPr/>
          <a:lstStyle>
            <a:lvl1pPr>
              <a:defRPr sz="2895"/>
            </a:lvl1pPr>
            <a:lvl2pPr>
              <a:defRPr sz="2533"/>
            </a:lvl2pPr>
            <a:lvl3pPr>
              <a:defRPr sz="2171"/>
            </a:lvl3pPr>
            <a:lvl4pPr>
              <a:defRPr sz="1809"/>
            </a:lvl4pPr>
            <a:lvl5pPr>
              <a:defRPr sz="1809"/>
            </a:lvl5pPr>
            <a:lvl6pPr>
              <a:defRPr sz="1809"/>
            </a:lvl6pPr>
            <a:lvl7pPr>
              <a:defRPr sz="1809"/>
            </a:lvl7pPr>
            <a:lvl8pPr>
              <a:defRPr sz="1809"/>
            </a:lvl8pPr>
            <a:lvl9pPr>
              <a:defRPr sz="1809"/>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48072" y="1406531"/>
            <a:ext cx="2948371" cy="4597676"/>
          </a:xfrm>
          <a:prstGeom prst="rect">
            <a:avLst/>
          </a:prstGeom>
        </p:spPr>
        <p:txBody>
          <a:bodyPr/>
          <a:lstStyle>
            <a:lvl1pPr marL="0" indent="0">
              <a:buNone/>
              <a:defRPr sz="1266"/>
            </a:lvl1pPr>
            <a:lvl2pPr marL="413583" indent="0">
              <a:buNone/>
              <a:defRPr sz="1086"/>
            </a:lvl2pPr>
            <a:lvl3pPr marL="827166" indent="0">
              <a:buNone/>
              <a:defRPr sz="905"/>
            </a:lvl3pPr>
            <a:lvl4pPr marL="1240749" indent="0">
              <a:buNone/>
              <a:defRPr sz="814"/>
            </a:lvl4pPr>
            <a:lvl5pPr marL="1654332" indent="0">
              <a:buNone/>
              <a:defRPr sz="814"/>
            </a:lvl5pPr>
            <a:lvl6pPr marL="2067916" indent="0">
              <a:buNone/>
              <a:defRPr sz="814"/>
            </a:lvl6pPr>
            <a:lvl7pPr marL="2481499" indent="0">
              <a:buNone/>
              <a:defRPr sz="814"/>
            </a:lvl7pPr>
            <a:lvl8pPr marL="2895082" indent="0">
              <a:buNone/>
              <a:defRPr sz="814"/>
            </a:lvl8pPr>
            <a:lvl9pPr marL="3308665" indent="0">
              <a:buNone/>
              <a:defRPr sz="814"/>
            </a:lvl9pPr>
          </a:lstStyle>
          <a:p>
            <a:pPr lvl="0"/>
            <a:r>
              <a:rPr lang="el-GR" smtClean="0"/>
              <a:t>Kλικ για επεξεργασία των στυλ του υποδείγματος</a:t>
            </a:r>
          </a:p>
        </p:txBody>
      </p:sp>
      <p:sp>
        <p:nvSpPr>
          <p:cNvPr id="5"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797CBF8A-CDD3-4CBA-9E7C-9A71DAC9DBFD}"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41989237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56385" y="4705032"/>
            <a:ext cx="5376863" cy="555456"/>
          </a:xfrm>
        </p:spPr>
        <p:txBody>
          <a:bodyPr anchor="b"/>
          <a:lstStyle>
            <a:lvl1pPr algn="l">
              <a:defRPr sz="1809"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56385" y="600576"/>
            <a:ext cx="5376863" cy="4032885"/>
          </a:xfrm>
          <a:prstGeom prst="rect">
            <a:avLst/>
          </a:prstGeom>
        </p:spPr>
        <p:txBody>
          <a:bodyPr/>
          <a:lstStyle>
            <a:lvl1pPr marL="0" indent="0">
              <a:buNone/>
              <a:defRPr sz="2895"/>
            </a:lvl1pPr>
            <a:lvl2pPr marL="413583" indent="0">
              <a:buNone/>
              <a:defRPr sz="2533"/>
            </a:lvl2pPr>
            <a:lvl3pPr marL="827166" indent="0">
              <a:buNone/>
              <a:defRPr sz="2171"/>
            </a:lvl3pPr>
            <a:lvl4pPr marL="1240749" indent="0">
              <a:buNone/>
              <a:defRPr sz="1809"/>
            </a:lvl4pPr>
            <a:lvl5pPr marL="1654332" indent="0">
              <a:buNone/>
              <a:defRPr sz="1809"/>
            </a:lvl5pPr>
            <a:lvl6pPr marL="2067916" indent="0">
              <a:buNone/>
              <a:defRPr sz="1809"/>
            </a:lvl6pPr>
            <a:lvl7pPr marL="2481499" indent="0">
              <a:buNone/>
              <a:defRPr sz="1809"/>
            </a:lvl7pPr>
            <a:lvl8pPr marL="2895082" indent="0">
              <a:buNone/>
              <a:defRPr sz="1809"/>
            </a:lvl8pPr>
            <a:lvl9pPr marL="3308665" indent="0">
              <a:buNone/>
              <a:defRPr sz="1809"/>
            </a:lvl9pPr>
          </a:lstStyle>
          <a:p>
            <a:pPr lvl="0"/>
            <a:endParaRPr lang="el-GR" noProof="0" smtClean="0"/>
          </a:p>
        </p:txBody>
      </p:sp>
      <p:sp>
        <p:nvSpPr>
          <p:cNvPr id="4" name="3 - Θέση κειμένου"/>
          <p:cNvSpPr>
            <a:spLocks noGrp="1"/>
          </p:cNvSpPr>
          <p:nvPr>
            <p:ph type="body" sz="half" idx="2"/>
          </p:nvPr>
        </p:nvSpPr>
        <p:spPr>
          <a:xfrm>
            <a:off x="1756385" y="5260488"/>
            <a:ext cx="5376863" cy="788839"/>
          </a:xfrm>
          <a:prstGeom prst="rect">
            <a:avLst/>
          </a:prstGeom>
        </p:spPr>
        <p:txBody>
          <a:bodyPr/>
          <a:lstStyle>
            <a:lvl1pPr marL="0" indent="0">
              <a:buNone/>
              <a:defRPr sz="1266"/>
            </a:lvl1pPr>
            <a:lvl2pPr marL="413583" indent="0">
              <a:buNone/>
              <a:defRPr sz="1086"/>
            </a:lvl2pPr>
            <a:lvl3pPr marL="827166" indent="0">
              <a:buNone/>
              <a:defRPr sz="905"/>
            </a:lvl3pPr>
            <a:lvl4pPr marL="1240749" indent="0">
              <a:buNone/>
              <a:defRPr sz="814"/>
            </a:lvl4pPr>
            <a:lvl5pPr marL="1654332" indent="0">
              <a:buNone/>
              <a:defRPr sz="814"/>
            </a:lvl5pPr>
            <a:lvl6pPr marL="2067916" indent="0">
              <a:buNone/>
              <a:defRPr sz="814"/>
            </a:lvl6pPr>
            <a:lvl7pPr marL="2481499" indent="0">
              <a:buNone/>
              <a:defRPr sz="814"/>
            </a:lvl7pPr>
            <a:lvl8pPr marL="2895082" indent="0">
              <a:buNone/>
              <a:defRPr sz="814"/>
            </a:lvl8pPr>
            <a:lvl9pPr marL="3308665" indent="0">
              <a:buNone/>
              <a:defRPr sz="814"/>
            </a:lvl9pPr>
          </a:lstStyle>
          <a:p>
            <a:pPr lvl="0"/>
            <a:r>
              <a:rPr lang="el-GR" smtClean="0"/>
              <a:t>Kλικ για επεξεργασία των στυλ του υποδείγματος</a:t>
            </a:r>
          </a:p>
        </p:txBody>
      </p:sp>
      <p:sp>
        <p:nvSpPr>
          <p:cNvPr id="5"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C6AB87FB-BF84-4190-A019-63B2BBCFA080}"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928841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48072" y="1568345"/>
            <a:ext cx="8065294" cy="44358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75B86EBC-6EA6-457E-98C4-09ACF4CF6D72}"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42496660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31510" y="225606"/>
            <a:ext cx="2116853" cy="5778601"/>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80953" y="225606"/>
            <a:ext cx="6212689" cy="5778601"/>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4AFB4326-C19D-4BA5-A2D4-33856E4B6D66}"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26719465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Τίτλος και Πίνακας">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078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1 - Τίτλος"/>
          <p:cNvSpPr>
            <a:spLocks noGrp="1"/>
          </p:cNvSpPr>
          <p:nvPr>
            <p:ph type="title"/>
          </p:nvPr>
        </p:nvSpPr>
        <p:spPr>
          <a:xfrm>
            <a:off x="180952" y="225606"/>
            <a:ext cx="8467410" cy="4947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48072" y="1568345"/>
            <a:ext cx="8065294" cy="4435863"/>
          </a:xfrm>
          <a:prstGeom prst="rect">
            <a:avLst/>
          </a:prstGeom>
        </p:spPr>
        <p:txBody>
          <a:bodyPr/>
          <a:lstStyle/>
          <a:p>
            <a:pPr lvl="0"/>
            <a:endParaRPr lang="el-GR" noProof="0" smtClean="0"/>
          </a:p>
        </p:txBody>
      </p:sp>
      <p:sp>
        <p:nvSpPr>
          <p:cNvPr id="4"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92B50CA7-1368-41F0-A0F3-3AC95B99695D}"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23779591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0952" y="225606"/>
            <a:ext cx="8467410" cy="577860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6F6AA550-7D82-487D-A844-79E4D5714C50}"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4918278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aphicFrame>
        <p:nvGraphicFramePr>
          <p:cNvPr id="3" name="Rectangle 5" hidden="1"/>
          <p:cNvGraphicFramePr>
            <a:graphicFrameLocks/>
          </p:cNvGraphicFramePr>
          <p:nvPr>
            <p:custDataLst>
              <p:tags r:id="rId2"/>
            </p:custDataLst>
            <p:extLst/>
          </p:nvPr>
        </p:nvGraphicFramePr>
        <p:xfrm>
          <a:off x="0" y="0"/>
          <a:ext cx="143613" cy="155590"/>
        </p:xfrm>
        <a:graphic>
          <a:graphicData uri="http://schemas.openxmlformats.org/presentationml/2006/ole">
            <mc:AlternateContent xmlns:mc="http://schemas.openxmlformats.org/markup-compatibility/2006">
              <mc:Choice xmlns:v="urn:schemas-microsoft-com:vml" Requires="v">
                <p:oleObj spid="_x0000_s209945"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3613" cy="155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8"/>
          <p:cNvSpPr>
            <a:spLocks noChangeArrowheads="1"/>
          </p:cNvSpPr>
          <p:nvPr/>
        </p:nvSpPr>
        <p:spPr bwMode="auto">
          <a:xfrm>
            <a:off x="0" y="1"/>
            <a:ext cx="8961438" cy="1276383"/>
          </a:xfrm>
          <a:prstGeom prst="rect">
            <a:avLst/>
          </a:prstGeom>
          <a:solidFill>
            <a:srgbClr val="005E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en-US" sz="1086">
              <a:solidFill>
                <a:srgbClr val="000000"/>
              </a:solidFill>
              <a:latin typeface="Calibri" pitchFamily="34" charset="0"/>
            </a:endParaRPr>
          </a:p>
        </p:txBody>
      </p:sp>
      <p:sp>
        <p:nvSpPr>
          <p:cNvPr id="5" name="Rectangle 39"/>
          <p:cNvSpPr>
            <a:spLocks noChangeArrowheads="1"/>
          </p:cNvSpPr>
          <p:nvPr/>
        </p:nvSpPr>
        <p:spPr bwMode="auto">
          <a:xfrm>
            <a:off x="1" y="961545"/>
            <a:ext cx="1614478" cy="5759931"/>
          </a:xfrm>
          <a:prstGeom prst="rect">
            <a:avLst/>
          </a:prstGeom>
          <a:solidFill>
            <a:srgbClr val="005E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en-US" sz="1086">
              <a:solidFill>
                <a:srgbClr val="000000"/>
              </a:solidFill>
              <a:latin typeface="Calibri" pitchFamily="34" charset="0"/>
            </a:endParaRPr>
          </a:p>
        </p:txBody>
      </p:sp>
      <p:pic>
        <p:nvPicPr>
          <p:cNvPr id="6" name="Picture 40" descr="Epgrd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556"/>
            <a:ext cx="1614477" cy="127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5" name="Rectangle 7"/>
          <p:cNvSpPr>
            <a:spLocks noGrp="1" noChangeArrowheads="1"/>
          </p:cNvSpPr>
          <p:nvPr>
            <p:ph type="ctrTitle"/>
          </p:nvPr>
        </p:nvSpPr>
        <p:spPr>
          <a:xfrm>
            <a:off x="2040739" y="1807953"/>
            <a:ext cx="6544434" cy="1440761"/>
          </a:xfrm>
        </p:spPr>
        <p:txBody>
          <a:bodyPr/>
          <a:lstStyle>
            <a:lvl1pPr>
              <a:defRPr>
                <a:solidFill>
                  <a:schemeClr val="tx1"/>
                </a:solidFill>
              </a:defRPr>
            </a:lvl1p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8" name="Text Box 36"/>
          <p:cNvSpPr txBox="1">
            <a:spLocks noChangeArrowheads="1"/>
          </p:cNvSpPr>
          <p:nvPr userDrawn="1"/>
        </p:nvSpPr>
        <p:spPr bwMode="auto">
          <a:xfrm>
            <a:off x="1678789" y="6368287"/>
            <a:ext cx="1889944" cy="231602"/>
          </a:xfrm>
          <a:prstGeom prst="rect">
            <a:avLst/>
          </a:prstGeom>
          <a:noFill/>
          <a:ln w="9525" algn="ctr">
            <a:noFill/>
            <a:miter lim="800000"/>
            <a:headEnd/>
            <a:tailEnd/>
          </a:ln>
          <a:effectLst/>
        </p:spPr>
        <p:txBody>
          <a:bodyPr>
            <a:spAutoFit/>
          </a:bodyPr>
          <a:lstStyle>
            <a:lvl1pPr eaLnBrk="0" hangingPunct="0">
              <a:defRPr sz="1200" b="1">
                <a:solidFill>
                  <a:schemeClr val="tx1"/>
                </a:solidFill>
                <a:latin typeface="Calibri" pitchFamily="34" charset="0"/>
              </a:defRPr>
            </a:lvl1pPr>
            <a:lvl2pPr marL="742950" indent="-285750" eaLnBrk="0" hangingPunct="0">
              <a:defRPr sz="1200" b="1">
                <a:solidFill>
                  <a:schemeClr val="tx1"/>
                </a:solidFill>
                <a:latin typeface="Calibri" pitchFamily="34" charset="0"/>
              </a:defRPr>
            </a:lvl2pPr>
            <a:lvl3pPr marL="1143000" indent="-228600" eaLnBrk="0" hangingPunct="0">
              <a:defRPr sz="1200" b="1">
                <a:solidFill>
                  <a:schemeClr val="tx1"/>
                </a:solidFill>
                <a:latin typeface="Calibri" pitchFamily="34" charset="0"/>
              </a:defRPr>
            </a:lvl3pPr>
            <a:lvl4pPr marL="1600200" indent="-228600" eaLnBrk="0" hangingPunct="0">
              <a:defRPr sz="1200" b="1">
                <a:solidFill>
                  <a:schemeClr val="tx1"/>
                </a:solidFill>
                <a:latin typeface="Calibri" pitchFamily="34" charset="0"/>
              </a:defRPr>
            </a:lvl4pPr>
            <a:lvl5pPr marL="2057400" indent="-228600" eaLnBrk="0" hangingPunct="0">
              <a:defRPr sz="1200" b="1">
                <a:solidFill>
                  <a:schemeClr val="tx1"/>
                </a:solidFill>
                <a:latin typeface="Calibri" pitchFamily="34" charset="0"/>
              </a:defRPr>
            </a:lvl5pPr>
            <a:lvl6pPr marL="2514600" indent="-228600" algn="ctr" eaLnBrk="0" fontAlgn="base" hangingPunct="0">
              <a:spcBef>
                <a:spcPct val="50000"/>
              </a:spcBef>
              <a:spcAft>
                <a:spcPct val="0"/>
              </a:spcAft>
              <a:defRPr sz="1200" b="1">
                <a:solidFill>
                  <a:schemeClr val="tx1"/>
                </a:solidFill>
                <a:latin typeface="Calibri" pitchFamily="34" charset="0"/>
              </a:defRPr>
            </a:lvl6pPr>
            <a:lvl7pPr marL="2971800" indent="-228600" algn="ctr" eaLnBrk="0" fontAlgn="base" hangingPunct="0">
              <a:spcBef>
                <a:spcPct val="50000"/>
              </a:spcBef>
              <a:spcAft>
                <a:spcPct val="0"/>
              </a:spcAft>
              <a:defRPr sz="1200" b="1">
                <a:solidFill>
                  <a:schemeClr val="tx1"/>
                </a:solidFill>
                <a:latin typeface="Calibri" pitchFamily="34" charset="0"/>
              </a:defRPr>
            </a:lvl7pPr>
            <a:lvl8pPr marL="3429000" indent="-228600" algn="ctr" eaLnBrk="0" fontAlgn="base" hangingPunct="0">
              <a:spcBef>
                <a:spcPct val="50000"/>
              </a:spcBef>
              <a:spcAft>
                <a:spcPct val="0"/>
              </a:spcAft>
              <a:defRPr sz="1200" b="1">
                <a:solidFill>
                  <a:schemeClr val="tx1"/>
                </a:solidFill>
                <a:latin typeface="Calibri" pitchFamily="34" charset="0"/>
              </a:defRPr>
            </a:lvl8pPr>
            <a:lvl9pPr marL="3886200" indent="-228600" algn="ctr" eaLnBrk="0" fontAlgn="base" hangingPunct="0">
              <a:spcBef>
                <a:spcPct val="50000"/>
              </a:spcBef>
              <a:spcAft>
                <a:spcPct val="0"/>
              </a:spcAft>
              <a:defRPr sz="1200" b="1">
                <a:solidFill>
                  <a:schemeClr val="tx1"/>
                </a:solidFill>
                <a:latin typeface="Calibri" pitchFamily="34" charset="0"/>
              </a:defRPr>
            </a:lvl9pPr>
          </a:lstStyle>
          <a:p>
            <a:pPr eaLnBrk="1" hangingPunct="1">
              <a:spcBef>
                <a:spcPct val="50000"/>
              </a:spcBef>
              <a:defRPr/>
            </a:pPr>
            <a:r>
              <a:rPr lang="en-US" sz="905" b="0" i="1" dirty="0" err="1" smtClean="0">
                <a:solidFill>
                  <a:srgbClr val="5F5F5F"/>
                </a:solidFill>
              </a:rPr>
              <a:t>BoD</a:t>
            </a:r>
            <a:r>
              <a:rPr lang="en-US" sz="905" b="0" i="1" dirty="0" smtClean="0">
                <a:solidFill>
                  <a:srgbClr val="5F5F5F"/>
                </a:solidFill>
              </a:rPr>
              <a:t> </a:t>
            </a:r>
            <a:r>
              <a:rPr lang="en-GB" sz="905" b="0" i="1" dirty="0" smtClean="0">
                <a:solidFill>
                  <a:srgbClr val="5F5F5F"/>
                </a:solidFill>
              </a:rPr>
              <a:t>2017-2021</a:t>
            </a:r>
          </a:p>
        </p:txBody>
      </p:sp>
    </p:spTree>
    <p:extLst>
      <p:ext uri="{BB962C8B-B14F-4D97-AF65-F5344CB8AC3E}">
        <p14:creationId xmlns:p14="http://schemas.microsoft.com/office/powerpoint/2010/main" val="6444933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1096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1 - Τίτλος"/>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l-GR">
                <a:solidFill>
                  <a:schemeClr val="accent2">
                    <a:lumMod val="75000"/>
                  </a:schemeClr>
                </a:solidFill>
              </a:defRPr>
            </a:lvl1pPr>
          </a:lstStyle>
          <a:p>
            <a:pPr lvl="0"/>
            <a:r>
              <a:rPr lang="el-GR" smtClean="0"/>
              <a:t>Kλικ για επεξεργασία του τίτλου</a:t>
            </a:r>
            <a:endParaRPr lang="el-GR"/>
          </a:p>
        </p:txBody>
      </p:sp>
      <p:sp>
        <p:nvSpPr>
          <p:cNvPr id="3" name="2 - Θέση περιεχομένου"/>
          <p:cNvSpPr>
            <a:spLocks noGrp="1"/>
          </p:cNvSpPr>
          <p:nvPr>
            <p:ph idx="1"/>
          </p:nvPr>
        </p:nvSpPr>
        <p:spPr>
          <a:xfrm>
            <a:off x="448072" y="1568345"/>
            <a:ext cx="8065294" cy="44358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7FD5E12F-4046-4CA2-B60B-81A4A76FAAC1}"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153292933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08012" y="4319170"/>
            <a:ext cx="7617222" cy="1334960"/>
          </a:xfrm>
        </p:spPr>
        <p:txBody>
          <a:bodyPr/>
          <a:lstStyle>
            <a:lvl1pPr algn="l">
              <a:defRPr sz="3618"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08012" y="2848848"/>
            <a:ext cx="7617222" cy="1470322"/>
          </a:xfrm>
          <a:prstGeom prst="rect">
            <a:avLst/>
          </a:prstGeom>
        </p:spPr>
        <p:txBody>
          <a:bodyPr anchor="b"/>
          <a:lstStyle>
            <a:lvl1pPr marL="0" indent="0">
              <a:buNone/>
              <a:defRPr sz="1809"/>
            </a:lvl1pPr>
            <a:lvl2pPr marL="413583" indent="0">
              <a:buNone/>
              <a:defRPr sz="1628"/>
            </a:lvl2pPr>
            <a:lvl3pPr marL="827166" indent="0">
              <a:buNone/>
              <a:defRPr sz="1447"/>
            </a:lvl3pPr>
            <a:lvl4pPr marL="1240749" indent="0">
              <a:buNone/>
              <a:defRPr sz="1266"/>
            </a:lvl4pPr>
            <a:lvl5pPr marL="1654332" indent="0">
              <a:buNone/>
              <a:defRPr sz="1266"/>
            </a:lvl5pPr>
            <a:lvl6pPr marL="2067916" indent="0">
              <a:buNone/>
              <a:defRPr sz="1266"/>
            </a:lvl6pPr>
            <a:lvl7pPr marL="2481499" indent="0">
              <a:buNone/>
              <a:defRPr sz="1266"/>
            </a:lvl7pPr>
            <a:lvl8pPr marL="2895082" indent="0">
              <a:buNone/>
              <a:defRPr sz="1266"/>
            </a:lvl8pPr>
            <a:lvl9pPr marL="3308665" indent="0">
              <a:buNone/>
              <a:defRPr sz="1266"/>
            </a:lvl9pPr>
          </a:lstStyle>
          <a:p>
            <a:pPr lvl="0"/>
            <a:r>
              <a:rPr lang="el-GR" smtClean="0"/>
              <a:t>Kλικ για επεξεργασία των στυλ του υποδείγματος</a:t>
            </a:r>
          </a:p>
        </p:txBody>
      </p:sp>
      <p:sp>
        <p:nvSpPr>
          <p:cNvPr id="4"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7340CB7F-A64A-4437-ABF9-870F2F0A6524}"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6110004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48072" y="1568345"/>
            <a:ext cx="3963713" cy="4435863"/>
          </a:xfrm>
          <a:prstGeom prst="rect">
            <a:avLst/>
          </a:prstGeom>
        </p:spPr>
        <p:txBody>
          <a:bodyPr/>
          <a:lstStyle>
            <a:lvl1pPr>
              <a:defRPr sz="2533"/>
            </a:lvl1pPr>
            <a:lvl2pPr>
              <a:defRPr sz="2171"/>
            </a:lvl2pPr>
            <a:lvl3pPr>
              <a:defRPr sz="1809"/>
            </a:lvl3pPr>
            <a:lvl4pPr>
              <a:defRPr sz="1628"/>
            </a:lvl4pPr>
            <a:lvl5pPr>
              <a:defRPr sz="1628"/>
            </a:lvl5pPr>
            <a:lvl6pPr>
              <a:defRPr sz="1628"/>
            </a:lvl6pPr>
            <a:lvl7pPr>
              <a:defRPr sz="1628"/>
            </a:lvl7pPr>
            <a:lvl8pPr>
              <a:defRPr sz="1628"/>
            </a:lvl8pPr>
            <a:lvl9pPr>
              <a:defRPr sz="1628"/>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49653" y="1568345"/>
            <a:ext cx="3963713" cy="4435863"/>
          </a:xfrm>
          <a:prstGeom prst="rect">
            <a:avLst/>
          </a:prstGeom>
        </p:spPr>
        <p:txBody>
          <a:bodyPr/>
          <a:lstStyle>
            <a:lvl1pPr>
              <a:defRPr sz="2533"/>
            </a:lvl1pPr>
            <a:lvl2pPr>
              <a:defRPr sz="2171"/>
            </a:lvl2pPr>
            <a:lvl3pPr>
              <a:defRPr sz="1809"/>
            </a:lvl3pPr>
            <a:lvl4pPr>
              <a:defRPr sz="1628"/>
            </a:lvl4pPr>
            <a:lvl5pPr>
              <a:defRPr sz="1628"/>
            </a:lvl5pPr>
            <a:lvl6pPr>
              <a:defRPr sz="1628"/>
            </a:lvl6pPr>
            <a:lvl7pPr>
              <a:defRPr sz="1628"/>
            </a:lvl7pPr>
            <a:lvl8pPr>
              <a:defRPr sz="1628"/>
            </a:lvl8pPr>
            <a:lvl9pPr>
              <a:defRPr sz="1628"/>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D6BB0265-3974-4098-9B43-7D2E249ABE42}"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2626578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48072" y="269171"/>
            <a:ext cx="8065294" cy="1120246"/>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48072" y="1504553"/>
            <a:ext cx="3959405" cy="627026"/>
          </a:xfrm>
          <a:prstGeom prst="rect">
            <a:avLst/>
          </a:prstGeom>
        </p:spPr>
        <p:txBody>
          <a:bodyPr anchor="b"/>
          <a:lstStyle>
            <a:lvl1pPr marL="0" indent="0">
              <a:buNone/>
              <a:defRPr sz="2171" b="1"/>
            </a:lvl1pPr>
            <a:lvl2pPr marL="413583" indent="0">
              <a:buNone/>
              <a:defRPr sz="1809" b="1"/>
            </a:lvl2pPr>
            <a:lvl3pPr marL="827166" indent="0">
              <a:buNone/>
              <a:defRPr sz="1628" b="1"/>
            </a:lvl3pPr>
            <a:lvl4pPr marL="1240749" indent="0">
              <a:buNone/>
              <a:defRPr sz="1447" b="1"/>
            </a:lvl4pPr>
            <a:lvl5pPr marL="1654332" indent="0">
              <a:buNone/>
              <a:defRPr sz="1447" b="1"/>
            </a:lvl5pPr>
            <a:lvl6pPr marL="2067916" indent="0">
              <a:buNone/>
              <a:defRPr sz="1447" b="1"/>
            </a:lvl6pPr>
            <a:lvl7pPr marL="2481499" indent="0">
              <a:buNone/>
              <a:defRPr sz="1447" b="1"/>
            </a:lvl7pPr>
            <a:lvl8pPr marL="2895082" indent="0">
              <a:buNone/>
              <a:defRPr sz="1447" b="1"/>
            </a:lvl8pPr>
            <a:lvl9pPr marL="3308665" indent="0">
              <a:buNone/>
              <a:defRPr sz="1447"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48072" y="2131579"/>
            <a:ext cx="3959405" cy="3872628"/>
          </a:xfrm>
          <a:prstGeom prst="rect">
            <a:avLst/>
          </a:prstGeom>
        </p:spPr>
        <p:txBody>
          <a:bodyPr/>
          <a:lstStyle>
            <a:lvl1pPr>
              <a:defRPr sz="2171"/>
            </a:lvl1pPr>
            <a:lvl2pPr>
              <a:defRPr sz="1809"/>
            </a:lvl2pPr>
            <a:lvl3pPr>
              <a:defRPr sz="1628"/>
            </a:lvl3pPr>
            <a:lvl4pPr>
              <a:defRPr sz="1447"/>
            </a:lvl4pPr>
            <a:lvl5pPr>
              <a:defRPr sz="1447"/>
            </a:lvl5pPr>
            <a:lvl6pPr>
              <a:defRPr sz="1447"/>
            </a:lvl6pPr>
            <a:lvl7pPr>
              <a:defRPr sz="1447"/>
            </a:lvl7pPr>
            <a:lvl8pPr>
              <a:defRPr sz="1447"/>
            </a:lvl8pPr>
            <a:lvl9pPr>
              <a:defRPr sz="1447"/>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552526" y="1504553"/>
            <a:ext cx="3960841" cy="627026"/>
          </a:xfrm>
          <a:prstGeom prst="rect">
            <a:avLst/>
          </a:prstGeom>
        </p:spPr>
        <p:txBody>
          <a:bodyPr anchor="b"/>
          <a:lstStyle>
            <a:lvl1pPr marL="0" indent="0">
              <a:buNone/>
              <a:defRPr sz="2171" b="1"/>
            </a:lvl1pPr>
            <a:lvl2pPr marL="413583" indent="0">
              <a:buNone/>
              <a:defRPr sz="1809" b="1"/>
            </a:lvl2pPr>
            <a:lvl3pPr marL="827166" indent="0">
              <a:buNone/>
              <a:defRPr sz="1628" b="1"/>
            </a:lvl3pPr>
            <a:lvl4pPr marL="1240749" indent="0">
              <a:buNone/>
              <a:defRPr sz="1447" b="1"/>
            </a:lvl4pPr>
            <a:lvl5pPr marL="1654332" indent="0">
              <a:buNone/>
              <a:defRPr sz="1447" b="1"/>
            </a:lvl5pPr>
            <a:lvl6pPr marL="2067916" indent="0">
              <a:buNone/>
              <a:defRPr sz="1447" b="1"/>
            </a:lvl6pPr>
            <a:lvl7pPr marL="2481499" indent="0">
              <a:buNone/>
              <a:defRPr sz="1447" b="1"/>
            </a:lvl7pPr>
            <a:lvl8pPr marL="2895082" indent="0">
              <a:buNone/>
              <a:defRPr sz="1447" b="1"/>
            </a:lvl8pPr>
            <a:lvl9pPr marL="3308665" indent="0">
              <a:buNone/>
              <a:defRPr sz="1447"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552526" y="2131579"/>
            <a:ext cx="3960841" cy="3872628"/>
          </a:xfrm>
          <a:prstGeom prst="rect">
            <a:avLst/>
          </a:prstGeom>
        </p:spPr>
        <p:txBody>
          <a:bodyPr/>
          <a:lstStyle>
            <a:lvl1pPr>
              <a:defRPr sz="2171"/>
            </a:lvl1pPr>
            <a:lvl2pPr>
              <a:defRPr sz="1809"/>
            </a:lvl2pPr>
            <a:lvl3pPr>
              <a:defRPr sz="1628"/>
            </a:lvl3pPr>
            <a:lvl4pPr>
              <a:defRPr sz="1447"/>
            </a:lvl4pPr>
            <a:lvl5pPr>
              <a:defRPr sz="1447"/>
            </a:lvl5pPr>
            <a:lvl6pPr>
              <a:defRPr sz="1447"/>
            </a:lvl6pPr>
            <a:lvl7pPr>
              <a:defRPr sz="1447"/>
            </a:lvl7pPr>
            <a:lvl8pPr>
              <a:defRPr sz="1447"/>
            </a:lvl8pPr>
            <a:lvl9pPr>
              <a:defRPr sz="1447"/>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39E7F655-6341-4357-AD76-0AE48B45E920}"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6325505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1199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DABAC612-5C8E-4495-9D5E-042321FF0106}"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7342760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1301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97694CBF-5FCB-49A4-BEFA-08F809E660D9}"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0905382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48072" y="267614"/>
            <a:ext cx="2948371" cy="1138917"/>
          </a:xfrm>
        </p:spPr>
        <p:txBody>
          <a:bodyPr anchor="b"/>
          <a:lstStyle>
            <a:lvl1pPr algn="l">
              <a:defRPr sz="1809"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04152" y="267615"/>
            <a:ext cx="5009214" cy="5736593"/>
          </a:xfrm>
          <a:prstGeom prst="rect">
            <a:avLst/>
          </a:prstGeom>
        </p:spPr>
        <p:txBody>
          <a:bodyPr/>
          <a:lstStyle>
            <a:lvl1pPr>
              <a:defRPr sz="2895"/>
            </a:lvl1pPr>
            <a:lvl2pPr>
              <a:defRPr sz="2533"/>
            </a:lvl2pPr>
            <a:lvl3pPr>
              <a:defRPr sz="2171"/>
            </a:lvl3pPr>
            <a:lvl4pPr>
              <a:defRPr sz="1809"/>
            </a:lvl4pPr>
            <a:lvl5pPr>
              <a:defRPr sz="1809"/>
            </a:lvl5pPr>
            <a:lvl6pPr>
              <a:defRPr sz="1809"/>
            </a:lvl6pPr>
            <a:lvl7pPr>
              <a:defRPr sz="1809"/>
            </a:lvl7pPr>
            <a:lvl8pPr>
              <a:defRPr sz="1809"/>
            </a:lvl8pPr>
            <a:lvl9pPr>
              <a:defRPr sz="1809"/>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48072" y="1406531"/>
            <a:ext cx="2948371" cy="4597676"/>
          </a:xfrm>
          <a:prstGeom prst="rect">
            <a:avLst/>
          </a:prstGeom>
        </p:spPr>
        <p:txBody>
          <a:bodyPr/>
          <a:lstStyle>
            <a:lvl1pPr marL="0" indent="0">
              <a:buNone/>
              <a:defRPr sz="1266"/>
            </a:lvl1pPr>
            <a:lvl2pPr marL="413583" indent="0">
              <a:buNone/>
              <a:defRPr sz="1086"/>
            </a:lvl2pPr>
            <a:lvl3pPr marL="827166" indent="0">
              <a:buNone/>
              <a:defRPr sz="905"/>
            </a:lvl3pPr>
            <a:lvl4pPr marL="1240749" indent="0">
              <a:buNone/>
              <a:defRPr sz="814"/>
            </a:lvl4pPr>
            <a:lvl5pPr marL="1654332" indent="0">
              <a:buNone/>
              <a:defRPr sz="814"/>
            </a:lvl5pPr>
            <a:lvl6pPr marL="2067916" indent="0">
              <a:buNone/>
              <a:defRPr sz="814"/>
            </a:lvl6pPr>
            <a:lvl7pPr marL="2481499" indent="0">
              <a:buNone/>
              <a:defRPr sz="814"/>
            </a:lvl7pPr>
            <a:lvl8pPr marL="2895082" indent="0">
              <a:buNone/>
              <a:defRPr sz="814"/>
            </a:lvl8pPr>
            <a:lvl9pPr marL="3308665" indent="0">
              <a:buNone/>
              <a:defRPr sz="814"/>
            </a:lvl9pPr>
          </a:lstStyle>
          <a:p>
            <a:pPr lvl="0"/>
            <a:r>
              <a:rPr lang="el-GR" smtClean="0"/>
              <a:t>Kλικ για επεξεργασία των στυλ του υποδείγματος</a:t>
            </a:r>
          </a:p>
        </p:txBody>
      </p:sp>
      <p:sp>
        <p:nvSpPr>
          <p:cNvPr id="5"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797CBF8A-CDD3-4CBA-9E7C-9A71DAC9DBFD}"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23163533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56385" y="4705032"/>
            <a:ext cx="5376863" cy="555456"/>
          </a:xfrm>
        </p:spPr>
        <p:txBody>
          <a:bodyPr anchor="b"/>
          <a:lstStyle>
            <a:lvl1pPr algn="l">
              <a:defRPr sz="1809"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56385" y="600576"/>
            <a:ext cx="5376863" cy="4032885"/>
          </a:xfrm>
          <a:prstGeom prst="rect">
            <a:avLst/>
          </a:prstGeom>
        </p:spPr>
        <p:txBody>
          <a:bodyPr/>
          <a:lstStyle>
            <a:lvl1pPr marL="0" indent="0">
              <a:buNone/>
              <a:defRPr sz="2895"/>
            </a:lvl1pPr>
            <a:lvl2pPr marL="413583" indent="0">
              <a:buNone/>
              <a:defRPr sz="2533"/>
            </a:lvl2pPr>
            <a:lvl3pPr marL="827166" indent="0">
              <a:buNone/>
              <a:defRPr sz="2171"/>
            </a:lvl3pPr>
            <a:lvl4pPr marL="1240749" indent="0">
              <a:buNone/>
              <a:defRPr sz="1809"/>
            </a:lvl4pPr>
            <a:lvl5pPr marL="1654332" indent="0">
              <a:buNone/>
              <a:defRPr sz="1809"/>
            </a:lvl5pPr>
            <a:lvl6pPr marL="2067916" indent="0">
              <a:buNone/>
              <a:defRPr sz="1809"/>
            </a:lvl6pPr>
            <a:lvl7pPr marL="2481499" indent="0">
              <a:buNone/>
              <a:defRPr sz="1809"/>
            </a:lvl7pPr>
            <a:lvl8pPr marL="2895082" indent="0">
              <a:buNone/>
              <a:defRPr sz="1809"/>
            </a:lvl8pPr>
            <a:lvl9pPr marL="3308665" indent="0">
              <a:buNone/>
              <a:defRPr sz="1809"/>
            </a:lvl9pPr>
          </a:lstStyle>
          <a:p>
            <a:pPr lvl="0"/>
            <a:endParaRPr lang="el-GR" noProof="0" smtClean="0"/>
          </a:p>
        </p:txBody>
      </p:sp>
      <p:sp>
        <p:nvSpPr>
          <p:cNvPr id="4" name="3 - Θέση κειμένου"/>
          <p:cNvSpPr>
            <a:spLocks noGrp="1"/>
          </p:cNvSpPr>
          <p:nvPr>
            <p:ph type="body" sz="half" idx="2"/>
          </p:nvPr>
        </p:nvSpPr>
        <p:spPr>
          <a:xfrm>
            <a:off x="1756385" y="5260488"/>
            <a:ext cx="5376863" cy="788839"/>
          </a:xfrm>
          <a:prstGeom prst="rect">
            <a:avLst/>
          </a:prstGeom>
        </p:spPr>
        <p:txBody>
          <a:bodyPr/>
          <a:lstStyle>
            <a:lvl1pPr marL="0" indent="0">
              <a:buNone/>
              <a:defRPr sz="1266"/>
            </a:lvl1pPr>
            <a:lvl2pPr marL="413583" indent="0">
              <a:buNone/>
              <a:defRPr sz="1086"/>
            </a:lvl2pPr>
            <a:lvl3pPr marL="827166" indent="0">
              <a:buNone/>
              <a:defRPr sz="905"/>
            </a:lvl3pPr>
            <a:lvl4pPr marL="1240749" indent="0">
              <a:buNone/>
              <a:defRPr sz="814"/>
            </a:lvl4pPr>
            <a:lvl5pPr marL="1654332" indent="0">
              <a:buNone/>
              <a:defRPr sz="814"/>
            </a:lvl5pPr>
            <a:lvl6pPr marL="2067916" indent="0">
              <a:buNone/>
              <a:defRPr sz="814"/>
            </a:lvl6pPr>
            <a:lvl7pPr marL="2481499" indent="0">
              <a:buNone/>
              <a:defRPr sz="814"/>
            </a:lvl7pPr>
            <a:lvl8pPr marL="2895082" indent="0">
              <a:buNone/>
              <a:defRPr sz="814"/>
            </a:lvl8pPr>
            <a:lvl9pPr marL="3308665" indent="0">
              <a:buNone/>
              <a:defRPr sz="814"/>
            </a:lvl9pPr>
          </a:lstStyle>
          <a:p>
            <a:pPr lvl="0"/>
            <a:r>
              <a:rPr lang="el-GR" smtClean="0"/>
              <a:t>Kλικ για επεξεργασία των στυλ του υποδείγματος</a:t>
            </a:r>
          </a:p>
        </p:txBody>
      </p:sp>
      <p:sp>
        <p:nvSpPr>
          <p:cNvPr id="5"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C6AB87FB-BF84-4190-A019-63B2BBCFA080}"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8750746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48072" y="1568345"/>
            <a:ext cx="8065294" cy="44358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75B86EBC-6EA6-457E-98C4-09ACF4CF6D72}"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23184252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31510" y="225606"/>
            <a:ext cx="2116853" cy="5778601"/>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80953" y="225606"/>
            <a:ext cx="6212689" cy="5778601"/>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4AFB4326-C19D-4BA5-A2D4-33856E4B6D66}"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1636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Τίτλος και Πίνακας">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140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1 - Τίτλος"/>
          <p:cNvSpPr>
            <a:spLocks noGrp="1"/>
          </p:cNvSpPr>
          <p:nvPr>
            <p:ph type="title"/>
          </p:nvPr>
        </p:nvSpPr>
        <p:spPr>
          <a:xfrm>
            <a:off x="180952" y="225606"/>
            <a:ext cx="8467410" cy="4947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48072" y="1568345"/>
            <a:ext cx="8065294" cy="4435863"/>
          </a:xfrm>
          <a:prstGeom prst="rect">
            <a:avLst/>
          </a:prstGeom>
        </p:spPr>
        <p:txBody>
          <a:bodyPr/>
          <a:lstStyle/>
          <a:p>
            <a:pPr lvl="0"/>
            <a:endParaRPr lang="el-GR" noProof="0" smtClean="0"/>
          </a:p>
        </p:txBody>
      </p:sp>
      <p:sp>
        <p:nvSpPr>
          <p:cNvPr id="4"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92B50CA7-1368-41F0-A0F3-3AC95B99695D}"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18127257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0952" y="225606"/>
            <a:ext cx="8467410" cy="577860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6F6AA550-7D82-487D-A844-79E4D5714C50}"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27254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6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6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941"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63"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4325">
              <a:spcBef>
                <a:spcPct val="0"/>
              </a:spcBef>
              <a:spcAft>
                <a:spcPct val="0"/>
              </a:spcAft>
              <a:buSzTx/>
              <a:buFontTx/>
              <a:buNone/>
              <a:defRPr sz="800"/>
            </a:lvl1pPr>
          </a:lstStyle>
          <a:p>
            <a:pPr>
              <a:defRPr/>
            </a:pPr>
            <a:endParaRPr lang="fr-FR" b="0">
              <a:solidFill>
                <a:srgbClr val="000000"/>
              </a:solidFill>
            </a:endParaRPr>
          </a:p>
        </p:txBody>
      </p:sp>
    </p:spTree>
    <p:extLst>
      <p:ext uri="{BB962C8B-B14F-4D97-AF65-F5344CB8AC3E}">
        <p14:creationId xmlns:p14="http://schemas.microsoft.com/office/powerpoint/2010/main" val="33219112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200072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2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E1198F7F-940D-46DE-A40E-9AB9FFF8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031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60132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72E8AD14-7C6F-49FD-B62A-9BA2123A9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3437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4FA060E9-8084-4191-90A2-2628E766C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87176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a:ln/>
        </p:spPr>
        <p:txBody>
          <a:bodyPr/>
          <a:lstStyle>
            <a:lvl1pPr>
              <a:defRPr/>
            </a:lvl1pPr>
          </a:lstStyle>
          <a:p>
            <a:pPr>
              <a:defRPr/>
            </a:pPr>
            <a:fld id="{BE364D22-F4B4-4CE3-9143-409A02834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2957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a:ln/>
        </p:spPr>
        <p:txBody>
          <a:bodyPr/>
          <a:lstStyle>
            <a:lvl1pPr>
              <a:defRPr/>
            </a:lvl1pPr>
          </a:lstStyle>
          <a:p>
            <a:pPr>
              <a:defRPr/>
            </a:pPr>
            <a:fld id="{D0A91757-E583-4673-8727-792711D56C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35099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E09E5DD7-251A-4879-85D6-FD81F7CBF8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0882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0C9EA4D-D4AA-4BF0-ADFB-4CE67F688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13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AB04FDD-1375-4503-964A-6CD7A646C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0644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20"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953740DC-E3B0-48B0-A25F-6D04959F7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895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C8637968-CDE1-4DAE-A7BF-9503568C6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40038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2F6957FA-6C93-41D5-AE94-B8F20D708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623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5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51" y="4002857"/>
            <a:ext cx="7616825" cy="316732"/>
          </a:xfrm>
        </p:spPr>
        <p:txBody>
          <a:bodyPr anchor="b"/>
          <a:lstStyle>
            <a:lvl1pPr marL="0" indent="0">
              <a:buNone/>
              <a:defRPr sz="2000"/>
            </a:lvl1pPr>
            <a:lvl2pPr marL="456677" indent="0">
              <a:buNone/>
              <a:defRPr sz="1800"/>
            </a:lvl2pPr>
            <a:lvl3pPr marL="913351" indent="0">
              <a:buNone/>
              <a:defRPr sz="1600"/>
            </a:lvl3pPr>
            <a:lvl4pPr marL="1370032" indent="0">
              <a:buNone/>
              <a:defRPr sz="1400"/>
            </a:lvl4pPr>
            <a:lvl5pPr marL="1826707" indent="0">
              <a:buNone/>
              <a:defRPr sz="1400"/>
            </a:lvl5pPr>
            <a:lvl6pPr marL="2283381" indent="0">
              <a:buNone/>
              <a:defRPr sz="1400"/>
            </a:lvl6pPr>
            <a:lvl7pPr marL="2740055" indent="0">
              <a:buNone/>
              <a:defRPr sz="1400"/>
            </a:lvl7pPr>
            <a:lvl8pPr marL="3196737" indent="0">
              <a:buNone/>
              <a:defRPr sz="1400"/>
            </a:lvl8pPr>
            <a:lvl9pPr marL="365341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a:ln/>
        </p:spPr>
        <p:txBody>
          <a:bodyPr/>
          <a:lstStyle>
            <a:lvl1pPr>
              <a:defRPr/>
            </a:lvl1pPr>
          </a:lstStyle>
          <a:p>
            <a:pPr>
              <a:defRPr/>
            </a:pPr>
            <a:fld id="{0364111E-B801-4144-82EE-999A30F35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8043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E6D536B1-171C-4D1A-9973-210AE1F64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3562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6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C9D66330-1893-4C79-B8FE-FBBFB15F8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7155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4295" eaLnBrk="0" hangingPunct="0">
              <a:defRPr/>
            </a:pPr>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4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52"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solidFill>
                <a:srgbClr val="000000"/>
              </a:solidFill>
            </a:endParaRPr>
          </a:p>
        </p:txBody>
      </p:sp>
    </p:spTree>
    <p:extLst>
      <p:ext uri="{BB962C8B-B14F-4D97-AF65-F5344CB8AC3E}">
        <p14:creationId xmlns:p14="http://schemas.microsoft.com/office/powerpoint/2010/main" val="3725073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4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41" y="4002857"/>
            <a:ext cx="7616825" cy="316732"/>
          </a:xfrm>
        </p:spPr>
        <p:txBody>
          <a:bodyPr anchor="b"/>
          <a:lstStyle>
            <a:lvl1pPr marL="0" indent="0">
              <a:buNone/>
              <a:defRPr sz="2000"/>
            </a:lvl1pPr>
            <a:lvl2pPr marL="456878" indent="0">
              <a:buNone/>
              <a:defRPr sz="1800"/>
            </a:lvl2pPr>
            <a:lvl3pPr marL="913754" indent="0">
              <a:buNone/>
              <a:defRPr sz="1600"/>
            </a:lvl3pPr>
            <a:lvl4pPr marL="1370635" indent="0">
              <a:buNone/>
              <a:defRPr sz="1400"/>
            </a:lvl4pPr>
            <a:lvl5pPr marL="1827511" indent="0">
              <a:buNone/>
              <a:defRPr sz="1400"/>
            </a:lvl5pPr>
            <a:lvl6pPr marL="2284387" indent="0">
              <a:buNone/>
              <a:defRPr sz="1400"/>
            </a:lvl6pPr>
            <a:lvl7pPr marL="2741264" indent="0">
              <a:buNone/>
              <a:defRPr sz="1400"/>
            </a:lvl7pPr>
            <a:lvl8pPr marL="3198145" indent="0">
              <a:buNone/>
              <a:defRPr sz="1400"/>
            </a:lvl8pPr>
            <a:lvl9pPr marL="3655023"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9669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596085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731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0"/>
            <a:ext cx="8066088" cy="67710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47691" y="1393359"/>
            <a:ext cx="3959225"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9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878" indent="0">
              <a:buNone/>
              <a:defRPr sz="2000" b="1"/>
            </a:lvl2pPr>
            <a:lvl3pPr marL="913754" indent="0">
              <a:buNone/>
              <a:defRPr sz="1800" b="1"/>
            </a:lvl3pPr>
            <a:lvl4pPr marL="1370635" indent="0">
              <a:buNone/>
              <a:defRPr sz="1600" b="1"/>
            </a:lvl4pPr>
            <a:lvl5pPr marL="1827511" indent="0">
              <a:buNone/>
              <a:defRPr sz="1600" b="1"/>
            </a:lvl5pPr>
            <a:lvl6pPr marL="2284387" indent="0">
              <a:buNone/>
              <a:defRPr sz="1600" b="1"/>
            </a:lvl6pPr>
            <a:lvl7pPr marL="2741264" indent="0">
              <a:buNone/>
              <a:defRPr sz="1600" b="1"/>
            </a:lvl7pPr>
            <a:lvl8pPr marL="3198145" indent="0">
              <a:buNone/>
              <a:defRPr sz="1600" b="1"/>
            </a:lvl8pPr>
            <a:lvl9pPr marL="36550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243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142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7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6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4"/>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707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878" indent="0">
              <a:buNone/>
              <a:defRPr sz="2800"/>
            </a:lvl2pPr>
            <a:lvl3pPr marL="913754" indent="0">
              <a:buNone/>
              <a:defRPr sz="2400"/>
            </a:lvl3pPr>
            <a:lvl4pPr marL="1370635" indent="0">
              <a:buNone/>
              <a:defRPr sz="2000"/>
            </a:lvl4pPr>
            <a:lvl5pPr marL="1827511" indent="0">
              <a:buNone/>
              <a:defRPr sz="2000"/>
            </a:lvl5pPr>
            <a:lvl6pPr marL="2284387" indent="0">
              <a:buNone/>
              <a:defRPr sz="2000"/>
            </a:lvl6pPr>
            <a:lvl7pPr marL="2741264" indent="0">
              <a:buNone/>
              <a:defRPr sz="2000"/>
            </a:lvl7pPr>
            <a:lvl8pPr marL="3198145" indent="0">
              <a:buNone/>
              <a:defRPr sz="2000"/>
            </a:lvl8pPr>
            <a:lvl9pPr marL="365502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878" indent="0">
              <a:buNone/>
              <a:defRPr sz="1200"/>
            </a:lvl2pPr>
            <a:lvl3pPr marL="913754" indent="0">
              <a:buNone/>
              <a:defRPr sz="1000"/>
            </a:lvl3pPr>
            <a:lvl4pPr marL="1370635" indent="0">
              <a:buNone/>
              <a:defRPr sz="900"/>
            </a:lvl4pPr>
            <a:lvl5pPr marL="1827511" indent="0">
              <a:buNone/>
              <a:defRPr sz="900"/>
            </a:lvl5pPr>
            <a:lvl6pPr marL="2284387" indent="0">
              <a:buNone/>
              <a:defRPr sz="900"/>
            </a:lvl6pPr>
            <a:lvl7pPr marL="2741264" indent="0">
              <a:buNone/>
              <a:defRPr sz="900"/>
            </a:lvl7pPr>
            <a:lvl8pPr marL="3198145" indent="0">
              <a:buNone/>
              <a:defRPr sz="900"/>
            </a:lvl8pPr>
            <a:lvl9pPr marL="365502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033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70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110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08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15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5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5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427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034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04"/>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5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542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29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0"/>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01" y="1393359"/>
            <a:ext cx="3959225"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0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677" indent="0">
              <a:buNone/>
              <a:defRPr sz="2000" b="1"/>
            </a:lvl2pPr>
            <a:lvl3pPr marL="913351" indent="0">
              <a:buNone/>
              <a:defRPr sz="1800" b="1"/>
            </a:lvl3pPr>
            <a:lvl4pPr marL="1370032" indent="0">
              <a:buNone/>
              <a:defRPr sz="1600" b="1"/>
            </a:lvl4pPr>
            <a:lvl5pPr marL="1826707" indent="0">
              <a:buNone/>
              <a:defRPr sz="1600" b="1"/>
            </a:lvl5pPr>
            <a:lvl6pPr marL="2283381" indent="0">
              <a:buNone/>
              <a:defRPr sz="1600" b="1"/>
            </a:lvl6pPr>
            <a:lvl7pPr marL="2740055" indent="0">
              <a:buNone/>
              <a:defRPr sz="1600" b="1"/>
            </a:lvl7pPr>
            <a:lvl8pPr marL="3196737" indent="0">
              <a:buNone/>
              <a:defRPr sz="1600" b="1"/>
            </a:lvl8pPr>
            <a:lvl9pPr marL="3653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defRPr/>
            </a:pPr>
            <a:r>
              <a:rPr lang="en-US" sz="1400" b="0" smtClean="0">
                <a:solidFill>
                  <a:srgbClr val="000000"/>
                </a:solidFill>
                <a:latin typeface="Arial" charset="0"/>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502"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2"/>
          <p:cNvSpPr>
            <a:spLocks noGrp="1" noChangeArrowheads="1"/>
          </p:cNvSpPr>
          <p:nvPr>
            <p:ph type="ctrTitle"/>
          </p:nvPr>
        </p:nvSpPr>
        <p:spPr>
          <a:xfrm>
            <a:off x="2640013" y="2701967"/>
            <a:ext cx="5027612" cy="430887"/>
          </a:xfrm>
        </p:spPr>
        <p:txBody>
          <a:bodyPr/>
          <a:lstStyle>
            <a:lvl1pPr>
              <a:defRPr sz="2800" b="0"/>
            </a:lvl1pPr>
          </a:lstStyle>
          <a:p>
            <a:pPr lvl="0"/>
            <a:r>
              <a:rPr lang="en-US" noProof="0" smtClean="0"/>
              <a:t>Click to edit Master title style</a:t>
            </a:r>
          </a:p>
        </p:txBody>
      </p:sp>
      <p:sp>
        <p:nvSpPr>
          <p:cNvPr id="13315" name="Rectangle 3"/>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4"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3835">
              <a:defRPr sz="800">
                <a:latin typeface="+mn-lt"/>
              </a:defRPr>
            </a:lvl1pPr>
          </a:lstStyle>
          <a:p>
            <a:pPr>
              <a:defRPr/>
            </a:pPr>
            <a:endParaRPr lang="fr-FR" b="0">
              <a:solidFill>
                <a:srgbClr val="000000"/>
              </a:solidFill>
            </a:endParaRPr>
          </a:p>
        </p:txBody>
      </p:sp>
    </p:spTree>
    <p:extLst>
      <p:ext uri="{BB962C8B-B14F-4D97-AF65-F5344CB8AC3E}">
        <p14:creationId xmlns:p14="http://schemas.microsoft.com/office/powerpoint/2010/main" val="31099630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24856EF4-AD26-4C9D-922D-2FE652D29F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293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2" y="4319590"/>
            <a:ext cx="7616825"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62" y="4002858"/>
            <a:ext cx="7616825" cy="316732"/>
          </a:xfrm>
        </p:spPr>
        <p:txBody>
          <a:bodyPr anchor="b"/>
          <a:lstStyle>
            <a:lvl1pPr marL="0" indent="0">
              <a:buNone/>
              <a:defRPr sz="2000"/>
            </a:lvl1pPr>
            <a:lvl2pPr marL="456428" indent="0">
              <a:buNone/>
              <a:defRPr sz="1800"/>
            </a:lvl2pPr>
            <a:lvl3pPr marL="912853" indent="0">
              <a:buNone/>
              <a:defRPr sz="1600"/>
            </a:lvl3pPr>
            <a:lvl4pPr marL="1369283" indent="0">
              <a:buNone/>
              <a:defRPr sz="1400"/>
            </a:lvl4pPr>
            <a:lvl5pPr marL="1825707" indent="0">
              <a:buNone/>
              <a:defRPr sz="1400"/>
            </a:lvl5pPr>
            <a:lvl6pPr marL="2282128" indent="0">
              <a:buNone/>
              <a:defRPr sz="1400"/>
            </a:lvl6pPr>
            <a:lvl7pPr marL="2738558" indent="0">
              <a:buNone/>
              <a:defRPr sz="1400"/>
            </a:lvl7pPr>
            <a:lvl8pPr marL="3194989" indent="0">
              <a:buNone/>
              <a:defRPr sz="1400"/>
            </a:lvl8pPr>
            <a:lvl9pPr marL="3651416"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4BDA2A3D-95D0-42EA-B507-8EEF5E6EF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282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275"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2"/>
          <p:cNvSpPr>
            <a:spLocks noGrp="1" noChangeArrowheads="1"/>
          </p:cNvSpPr>
          <p:nvPr>
            <p:ph type="sldNum" sz="quarter" idx="10"/>
          </p:nvPr>
        </p:nvSpPr>
        <p:spPr>
          <a:ln/>
        </p:spPr>
        <p:txBody>
          <a:bodyPr/>
          <a:lstStyle>
            <a:lvl1pPr>
              <a:defRPr/>
            </a:lvl1pPr>
          </a:lstStyle>
          <a:p>
            <a:pPr>
              <a:defRPr/>
            </a:pPr>
            <a:fld id="{37BE47EA-D713-4419-820C-C317E0C37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76243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75"/>
            <a:ext cx="8066088" cy="33181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712" y="1393359"/>
            <a:ext cx="3959225"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2"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28" indent="0">
              <a:buNone/>
              <a:defRPr sz="2000" b="1"/>
            </a:lvl2pPr>
            <a:lvl3pPr marL="912853" indent="0">
              <a:buNone/>
              <a:defRPr sz="1800" b="1"/>
            </a:lvl3pPr>
            <a:lvl4pPr marL="1369283" indent="0">
              <a:buNone/>
              <a:defRPr sz="1600" b="1"/>
            </a:lvl4pPr>
            <a:lvl5pPr marL="1825707" indent="0">
              <a:buNone/>
              <a:defRPr sz="1600" b="1"/>
            </a:lvl5pPr>
            <a:lvl6pPr marL="2282128" indent="0">
              <a:buNone/>
              <a:defRPr sz="1600" b="1"/>
            </a:lvl6pPr>
            <a:lvl7pPr marL="2738558" indent="0">
              <a:buNone/>
              <a:defRPr sz="1600" b="1"/>
            </a:lvl7pPr>
            <a:lvl8pPr marL="3194989" indent="0">
              <a:buNone/>
              <a:defRPr sz="1600" b="1"/>
            </a:lvl8pPr>
            <a:lvl9pPr marL="3651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2"/>
          <p:cNvSpPr>
            <a:spLocks noGrp="1" noChangeArrowheads="1"/>
          </p:cNvSpPr>
          <p:nvPr>
            <p:ph type="sldNum" sz="quarter" idx="10"/>
          </p:nvPr>
        </p:nvSpPr>
        <p:spPr>
          <a:ln/>
        </p:spPr>
        <p:txBody>
          <a:bodyPr/>
          <a:lstStyle>
            <a:lvl1pPr>
              <a:defRPr/>
            </a:lvl1pPr>
          </a:lstStyle>
          <a:p>
            <a:pPr>
              <a:defRPr/>
            </a:pPr>
            <a:fld id="{18883BCC-7227-41A1-A7D2-4B7977E7F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4496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2"/>
          <p:cNvSpPr>
            <a:spLocks noGrp="1" noChangeArrowheads="1"/>
          </p:cNvSpPr>
          <p:nvPr>
            <p:ph type="sldNum" sz="quarter" idx="10"/>
          </p:nvPr>
        </p:nvSpPr>
        <p:spPr>
          <a:ln/>
        </p:spPr>
        <p:txBody>
          <a:bodyPr/>
          <a:lstStyle>
            <a:lvl1pPr>
              <a:defRPr/>
            </a:lvl1pPr>
          </a:lstStyle>
          <a:p>
            <a:pPr>
              <a:defRPr/>
            </a:pPr>
            <a:fld id="{9C95A764-8919-4BC3-9615-3BECD23716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8006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CAB86553-9223-4790-9C82-CEB041FBF0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97474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4"/>
            <a:ext cx="2947988" cy="63346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260CE187-6A8D-4268-A4DD-A1A172F092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56325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69"/>
            <a:ext cx="5376863" cy="31673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80" y="600076"/>
            <a:ext cx="5376863" cy="492443"/>
          </a:xfrm>
        </p:spPr>
        <p:txBody>
          <a:bodyPr/>
          <a:lstStyle>
            <a:lvl1pPr marL="0" indent="0">
              <a:buNone/>
              <a:defRPr sz="3200"/>
            </a:lvl1pPr>
            <a:lvl2pPr marL="456428" indent="0">
              <a:buNone/>
              <a:defRPr sz="2800"/>
            </a:lvl2pPr>
            <a:lvl3pPr marL="912853" indent="0">
              <a:buNone/>
              <a:defRPr sz="2400"/>
            </a:lvl3pPr>
            <a:lvl4pPr marL="1369283" indent="0">
              <a:buNone/>
              <a:defRPr sz="2000"/>
            </a:lvl4pPr>
            <a:lvl5pPr marL="1825707" indent="0">
              <a:buNone/>
              <a:defRPr sz="2000"/>
            </a:lvl5pPr>
            <a:lvl6pPr marL="2282128" indent="0">
              <a:buNone/>
              <a:defRPr sz="2000"/>
            </a:lvl6pPr>
            <a:lvl7pPr marL="2738558" indent="0">
              <a:buNone/>
              <a:defRPr sz="2000"/>
            </a:lvl7pPr>
            <a:lvl8pPr marL="3194989" indent="0">
              <a:buNone/>
              <a:defRPr sz="2000"/>
            </a:lvl8pPr>
            <a:lvl9pPr marL="3651416" indent="0">
              <a:buNone/>
              <a:defRPr sz="2000"/>
            </a:lvl9pPr>
          </a:lstStyle>
          <a:p>
            <a:pPr lvl="0"/>
            <a:endParaRPr lang="en-US"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28" indent="0">
              <a:buNone/>
              <a:defRPr sz="1200"/>
            </a:lvl2pPr>
            <a:lvl3pPr marL="912853" indent="0">
              <a:buNone/>
              <a:defRPr sz="1000"/>
            </a:lvl3pPr>
            <a:lvl4pPr marL="1369283" indent="0">
              <a:buNone/>
              <a:defRPr sz="900"/>
            </a:lvl4pPr>
            <a:lvl5pPr marL="1825707" indent="0">
              <a:buNone/>
              <a:defRPr sz="900"/>
            </a:lvl5pPr>
            <a:lvl6pPr marL="2282128" indent="0">
              <a:buNone/>
              <a:defRPr sz="900"/>
            </a:lvl6pPr>
            <a:lvl7pPr marL="2738558" indent="0">
              <a:buNone/>
              <a:defRPr sz="900"/>
            </a:lvl7pPr>
            <a:lvl8pPr marL="3194989" indent="0">
              <a:buNone/>
              <a:defRPr sz="900"/>
            </a:lvl8pPr>
            <a:lvl9pPr marL="3651416"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929D3C93-D972-4C63-9978-1E89B871A0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31371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786126" y="1273189"/>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F0647762-C6CA-48BC-983E-6250FE443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428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4445" y="230199"/>
            <a:ext cx="646331" cy="2265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2"/>
          <p:cNvSpPr>
            <a:spLocks noGrp="1" noChangeArrowheads="1"/>
          </p:cNvSpPr>
          <p:nvPr>
            <p:ph type="sldNum" sz="quarter" idx="10"/>
          </p:nvPr>
        </p:nvSpPr>
        <p:spPr>
          <a:ln/>
        </p:spPr>
        <p:txBody>
          <a:bodyPr/>
          <a:lstStyle>
            <a:lvl1pPr>
              <a:defRPr/>
            </a:lvl1pPr>
          </a:lstStyle>
          <a:p>
            <a:pPr>
              <a:defRPr/>
            </a:pPr>
            <a:fld id="{43E5B70B-7094-4354-8578-E20B3D39A2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85671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2275" y="1273177"/>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06913" y="1960563"/>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2"/>
          <p:cNvSpPr>
            <a:spLocks noGrp="1" noChangeArrowheads="1"/>
          </p:cNvSpPr>
          <p:nvPr>
            <p:ph type="sldNum" sz="quarter" idx="10"/>
          </p:nvPr>
        </p:nvSpPr>
        <p:spPr>
          <a:ln/>
        </p:spPr>
        <p:txBody>
          <a:bodyPr/>
          <a:lstStyle>
            <a:lvl1pPr>
              <a:defRPr/>
            </a:lvl1pPr>
          </a:lstStyle>
          <a:p>
            <a:pPr>
              <a:defRPr/>
            </a:pPr>
            <a:fld id="{C59FED38-F697-491A-8CBC-F060E17A3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5587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89"/>
            <a:ext cx="8618537" cy="331814"/>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2239" y="1273179"/>
            <a:ext cx="8618537" cy="246221"/>
          </a:xfrm>
        </p:spPr>
        <p:txBody>
          <a:bodyPr/>
          <a:lstStyle/>
          <a:p>
            <a:pPr lvl="0"/>
            <a:endParaRPr lang="en-US" noProof="0" smtClean="0"/>
          </a:p>
        </p:txBody>
      </p:sp>
      <p:sp>
        <p:nvSpPr>
          <p:cNvPr id="4" name="Rectangle 92"/>
          <p:cNvSpPr>
            <a:spLocks noGrp="1" noChangeArrowheads="1"/>
          </p:cNvSpPr>
          <p:nvPr>
            <p:ph type="sldNum" sz="quarter" idx="10"/>
          </p:nvPr>
        </p:nvSpPr>
        <p:spPr>
          <a:xfrm>
            <a:off x="6352927" y="5232971"/>
            <a:ext cx="1866900" cy="123111"/>
          </a:xfrm>
          <a:ln/>
        </p:spPr>
        <p:txBody>
          <a:bodyPr/>
          <a:lstStyle>
            <a:lvl1pPr>
              <a:defRPr/>
            </a:lvl1pPr>
          </a:lstStyle>
          <a:p>
            <a:pPr>
              <a:defRPr/>
            </a:pPr>
            <a:fld id="{7B262EA9-E34C-4009-8883-240E6D6A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6446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4" y="230190"/>
            <a:ext cx="8618537" cy="331814"/>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DA47E9B2-65FB-4AD1-A4F2-D170E519338B}" type="slidenum">
              <a:rPr lang="en-US">
                <a:solidFill>
                  <a:srgbClr val="000000"/>
                </a:solidFill>
              </a:rPr>
              <a:pPr>
                <a:defRPr/>
              </a:pPr>
              <a:t>‹#›</a:t>
            </a:fld>
            <a:endParaRPr lang="en-US">
              <a:solidFill>
                <a:srgbClr val="000000"/>
              </a:solidFill>
            </a:endParaRPr>
          </a:p>
        </p:txBody>
      </p:sp>
      <p:sp>
        <p:nvSpPr>
          <p:cNvPr id="5" name="Footer Placeholder 4"/>
          <p:cNvSpPr>
            <a:spLocks noGrp="1"/>
          </p:cNvSpPr>
          <p:nvPr>
            <p:ph type="ftr" sz="quarter" idx="11"/>
          </p:nvPr>
        </p:nvSpPr>
        <p:spPr>
          <a:xfrm>
            <a:off x="3062288" y="6229362"/>
            <a:ext cx="2836862" cy="358775"/>
          </a:xfrm>
          <a:prstGeom prst="rect">
            <a:avLst/>
          </a:prstGeom>
        </p:spPr>
        <p:txBody>
          <a:bodyPr lIns="91286" tIns="45643" rIns="91286" bIns="45643"/>
          <a:lstStyle/>
          <a:p>
            <a:endParaRPr lang="en-GB" sz="2000" b="0">
              <a:solidFill>
                <a:srgbClr val="000000"/>
              </a:solidFill>
              <a:latin typeface="Arial Narrow" pitchFamily="34" charset="0"/>
            </a:endParaRPr>
          </a:p>
        </p:txBody>
      </p:sp>
    </p:spTree>
    <p:extLst>
      <p:ext uri="{BB962C8B-B14F-4D97-AF65-F5344CB8AC3E}">
        <p14:creationId xmlns:p14="http://schemas.microsoft.com/office/powerpoint/2010/main" val="415990377"/>
      </p:ext>
    </p:extLst>
  </p:cSld>
  <p:clrMapOvr>
    <a:masterClrMapping/>
  </p:clrMapOvr>
  <p:timing>
    <p:tnLst>
      <p:par>
        <p:cTn id="1" dur="indefinite" restart="never" nodeType="tmRoot"/>
      </p:par>
    </p:tnLst>
  </p:timing>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CONFIDENTIAL</a:t>
            </a:r>
          </a:p>
        </p:txBody>
      </p:sp>
      <p:sp>
        <p:nvSpPr>
          <p:cNvPr id="5" name="McK Document" hidden="1"/>
          <p:cNvSpPr txBox="1">
            <a:spLocks noChangeArrowheads="1"/>
          </p:cNvSpPr>
          <p:nvPr/>
        </p:nvSpPr>
        <p:spPr bwMode="auto">
          <a:xfrm>
            <a:off x="2640013" y="4837571"/>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defRPr/>
            </a:pPr>
            <a:r>
              <a:rPr lang="en-US" sz="1400"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587" eaLnBrk="0" hangingPunct="0"/>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26"/>
            <a:ext cx="5027612" cy="369332"/>
          </a:xfrm>
        </p:spPr>
        <p:txBody>
          <a:bodyPr/>
          <a:lstStyle>
            <a:lvl1pPr>
              <a:defRPr sz="24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3" y="36527"/>
            <a:ext cx="65"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893931">
              <a:spcBef>
                <a:spcPct val="0"/>
              </a:spcBef>
              <a:spcAft>
                <a:spcPct val="0"/>
              </a:spcAft>
              <a:buSzTx/>
              <a:buFontTx/>
              <a:buNone/>
              <a:defRPr sz="800"/>
            </a:lvl1pPr>
          </a:lstStyle>
          <a:p>
            <a:pPr>
              <a:defRPr/>
            </a:pPr>
            <a:endParaRPr lang="fr-FR" b="0">
              <a:solidFill>
                <a:srgbClr val="000000"/>
              </a:solidFill>
            </a:endParaRPr>
          </a:p>
        </p:txBody>
      </p:sp>
    </p:spTree>
    <p:extLst>
      <p:ext uri="{BB962C8B-B14F-4D97-AF65-F5344CB8AC3E}">
        <p14:creationId xmlns:p14="http://schemas.microsoft.com/office/powerpoint/2010/main" val="275677363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368289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E1198F7F-940D-46DE-A40E-9AB9FFF8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39772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72E8AD14-7C6F-49FD-B62A-9BA2123A9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28591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4FA060E9-8084-4191-90A2-2628E766C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3750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892"/>
            <a:ext cx="8066088" cy="3016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92"/>
          <p:cNvSpPr>
            <a:spLocks noGrp="1" noChangeArrowheads="1"/>
          </p:cNvSpPr>
          <p:nvPr>
            <p:ph type="sldNum" sz="quarter" idx="10"/>
          </p:nvPr>
        </p:nvSpPr>
        <p:spPr>
          <a:ln/>
        </p:spPr>
        <p:txBody>
          <a:bodyPr/>
          <a:lstStyle>
            <a:lvl1pPr>
              <a:defRPr/>
            </a:lvl1pPr>
          </a:lstStyle>
          <a:p>
            <a:pPr>
              <a:defRPr/>
            </a:pPr>
            <a:fld id="{BE364D22-F4B4-4CE3-9143-409A02834E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77509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92"/>
          <p:cNvSpPr>
            <a:spLocks noGrp="1" noChangeArrowheads="1"/>
          </p:cNvSpPr>
          <p:nvPr>
            <p:ph type="sldNum" sz="quarter" idx="10"/>
          </p:nvPr>
        </p:nvSpPr>
        <p:spPr>
          <a:ln/>
        </p:spPr>
        <p:txBody>
          <a:bodyPr/>
          <a:lstStyle>
            <a:lvl1pPr>
              <a:defRPr/>
            </a:lvl1pPr>
          </a:lstStyle>
          <a:p>
            <a:pPr>
              <a:defRPr/>
            </a:pPr>
            <a:fld id="{D0A91757-E583-4673-8727-792711D56C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161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E09E5DD7-251A-4879-85D6-FD81F7CBF8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27991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70C9EA4D-D4AA-4BF0-ADFB-4CE67F688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62938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l-GR"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DAB04FDD-1375-4503-964A-6CD7A646C8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4541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6278642" y="1273176"/>
            <a:ext cx="2462213"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953740DC-E3B0-48B0-A25F-6D04959F7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163813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3" y="230199"/>
            <a:ext cx="584775" cy="2265362"/>
          </a:xfrm>
        </p:spPr>
        <p:txBody>
          <a:bodyPr vert="eaVert"/>
          <a:lstStyle/>
          <a:p>
            <a:r>
              <a:rPr lang="en-US" dirty="0" smtClean="0"/>
              <a:t>Click to edit Master title style</a:t>
            </a:r>
            <a:endParaRPr lang="el-GR" dirty="0"/>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92"/>
          <p:cNvSpPr>
            <a:spLocks noGrp="1" noChangeArrowheads="1"/>
          </p:cNvSpPr>
          <p:nvPr>
            <p:ph type="sldNum" sz="quarter" idx="10"/>
          </p:nvPr>
        </p:nvSpPr>
        <p:spPr>
          <a:ln/>
        </p:spPr>
        <p:txBody>
          <a:bodyPr/>
          <a:lstStyle>
            <a:lvl1pPr>
              <a:defRPr/>
            </a:lvl1pPr>
          </a:lstStyle>
          <a:p>
            <a:pPr>
              <a:defRPr/>
            </a:pPr>
            <a:fld id="{C8637968-CDE1-4DAE-A7BF-9503568C6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965252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2F6957FA-6C93-41D5-AE94-B8F20D708C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95725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92"/>
          <p:cNvSpPr>
            <a:spLocks noGrp="1" noChangeArrowheads="1"/>
          </p:cNvSpPr>
          <p:nvPr>
            <p:ph type="sldNum" sz="quarter" idx="10"/>
          </p:nvPr>
        </p:nvSpPr>
        <p:spPr>
          <a:ln/>
        </p:spPr>
        <p:txBody>
          <a:bodyPr/>
          <a:lstStyle>
            <a:lvl1pPr>
              <a:defRPr/>
            </a:lvl1pPr>
          </a:lstStyle>
          <a:p>
            <a:pPr>
              <a:defRPr/>
            </a:pPr>
            <a:fld id="{0364111E-B801-4144-82EE-999A30F35F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2674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22239" y="1273179"/>
            <a:ext cx="8618537" cy="246221"/>
          </a:xfrm>
        </p:spPr>
        <p:txBody>
          <a:bodyPr/>
          <a:lstStyle/>
          <a:p>
            <a:pPr lvl="0"/>
            <a:endParaRPr lang="el-GR"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E6D536B1-171C-4D1A-9973-210AE1F64D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6205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10"/>
            <a:ext cx="8618537" cy="3016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06913" y="1273176"/>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92"/>
          <p:cNvSpPr>
            <a:spLocks noGrp="1" noChangeArrowheads="1"/>
          </p:cNvSpPr>
          <p:nvPr>
            <p:ph type="sldNum" sz="quarter" idx="10"/>
          </p:nvPr>
        </p:nvSpPr>
        <p:spPr>
          <a:ln/>
        </p:spPr>
        <p:txBody>
          <a:bodyPr/>
          <a:lstStyle>
            <a:lvl1pPr>
              <a:defRPr/>
            </a:lvl1pPr>
          </a:lstStyle>
          <a:p>
            <a:pPr>
              <a:defRPr/>
            </a:pPr>
            <a:fld id="{C9D66330-1893-4C79-B8FE-FBBFB15F8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3091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McK Confidential" hidden="1"/>
          <p:cNvSpPr txBox="1">
            <a:spLocks noChangeArrowheads="1"/>
          </p:cNvSpPr>
          <p:nvPr/>
        </p:nvSpPr>
        <p:spPr bwMode="auto">
          <a:xfrm>
            <a:off x="2640013" y="2139951"/>
            <a:ext cx="1485900"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CONFIDENTIAL</a:t>
            </a:r>
          </a:p>
        </p:txBody>
      </p:sp>
      <p:sp>
        <p:nvSpPr>
          <p:cNvPr id="5" name="McK Document" hidden="1"/>
          <p:cNvSpPr txBox="1">
            <a:spLocks noChangeArrowheads="1"/>
          </p:cNvSpPr>
          <p:nvPr/>
        </p:nvSpPr>
        <p:spPr bwMode="auto">
          <a:xfrm>
            <a:off x="2640013" y="4837569"/>
            <a:ext cx="5027612" cy="215444"/>
          </a:xfrm>
          <a:prstGeom prst="rect">
            <a:avLst/>
          </a:prstGeom>
          <a:noFill/>
          <a:ln>
            <a:noFill/>
          </a:ln>
          <a:effectLst/>
          <a:extLst/>
        </p:spPr>
        <p:txBody>
          <a:bodyPr lIns="0" tIns="0" rIns="0" bIns="0" anchor="b">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Document</a:t>
            </a:r>
          </a:p>
        </p:txBody>
      </p:sp>
      <p:sp>
        <p:nvSpPr>
          <p:cNvPr id="6" name="McK Date" hidden="1"/>
          <p:cNvSpPr txBox="1">
            <a:spLocks noChangeArrowheads="1"/>
          </p:cNvSpPr>
          <p:nvPr/>
        </p:nvSpPr>
        <p:spPr bwMode="auto">
          <a:xfrm>
            <a:off x="2640013" y="5105400"/>
            <a:ext cx="5027612" cy="215444"/>
          </a:xfrm>
          <a:prstGeom prst="rect">
            <a:avLst/>
          </a:prstGeom>
          <a:noFill/>
          <a:ln>
            <a:noFill/>
          </a:ln>
          <a:effectLst/>
          <a:extLst/>
        </p:spPr>
        <p:txBody>
          <a:bodyPr lIns="0" tIns="0" rIns="0" bIns="0">
            <a:spAutoFit/>
          </a:bodyPr>
          <a:lstStyle>
            <a:lvl1pPr eaLnBrk="0" hangingPunct="0">
              <a:defRPr sz="1400" b="1">
                <a:solidFill>
                  <a:srgbClr val="FF0000"/>
                </a:solidFill>
                <a:latin typeface="Arial" charset="0"/>
              </a:defRPr>
            </a:lvl1pPr>
            <a:lvl2pPr marL="742950" indent="-285750" eaLnBrk="0" hangingPunct="0">
              <a:defRPr sz="1400" b="1">
                <a:solidFill>
                  <a:srgbClr val="FF0000"/>
                </a:solidFill>
                <a:latin typeface="Arial" charset="0"/>
              </a:defRPr>
            </a:lvl2pPr>
            <a:lvl3pPr marL="1143000" indent="-228600" eaLnBrk="0" hangingPunct="0">
              <a:defRPr sz="1400" b="1">
                <a:solidFill>
                  <a:srgbClr val="FF0000"/>
                </a:solidFill>
                <a:latin typeface="Arial" charset="0"/>
              </a:defRPr>
            </a:lvl3pPr>
            <a:lvl4pPr marL="1600200" indent="-228600" eaLnBrk="0" hangingPunct="0">
              <a:defRPr sz="1400" b="1">
                <a:solidFill>
                  <a:srgbClr val="FF0000"/>
                </a:solidFill>
                <a:latin typeface="Arial" charset="0"/>
              </a:defRPr>
            </a:lvl4pPr>
            <a:lvl5pPr marL="2057400" indent="-228600" eaLnBrk="0" hangingPunct="0">
              <a:defRPr sz="1400" b="1">
                <a:solidFill>
                  <a:srgbClr val="FF0000"/>
                </a:solidFill>
                <a:latin typeface="Arial" charset="0"/>
              </a:defRPr>
            </a:lvl5pPr>
            <a:lvl6pPr marL="2514600" indent="-228600" algn="ctr" eaLnBrk="0" fontAlgn="base" hangingPunct="0">
              <a:spcBef>
                <a:spcPct val="50000"/>
              </a:spcBef>
              <a:spcAft>
                <a:spcPct val="0"/>
              </a:spcAft>
              <a:defRPr sz="1400" b="1">
                <a:solidFill>
                  <a:srgbClr val="FF0000"/>
                </a:solidFill>
                <a:latin typeface="Arial" charset="0"/>
              </a:defRPr>
            </a:lvl6pPr>
            <a:lvl7pPr marL="2971800" indent="-228600" algn="ctr" eaLnBrk="0" fontAlgn="base" hangingPunct="0">
              <a:spcBef>
                <a:spcPct val="50000"/>
              </a:spcBef>
              <a:spcAft>
                <a:spcPct val="0"/>
              </a:spcAft>
              <a:defRPr sz="1400" b="1">
                <a:solidFill>
                  <a:srgbClr val="FF0000"/>
                </a:solidFill>
                <a:latin typeface="Arial" charset="0"/>
              </a:defRPr>
            </a:lvl7pPr>
            <a:lvl8pPr marL="3429000" indent="-228600" algn="ctr" eaLnBrk="0" fontAlgn="base" hangingPunct="0">
              <a:spcBef>
                <a:spcPct val="50000"/>
              </a:spcBef>
              <a:spcAft>
                <a:spcPct val="0"/>
              </a:spcAft>
              <a:defRPr sz="1400" b="1">
                <a:solidFill>
                  <a:srgbClr val="FF0000"/>
                </a:solidFill>
                <a:latin typeface="Arial" charset="0"/>
              </a:defRPr>
            </a:lvl8pPr>
            <a:lvl9pPr marL="3886200" indent="-228600" algn="ctr" eaLnBrk="0" fontAlgn="base" hangingPunct="0">
              <a:spcBef>
                <a:spcPct val="50000"/>
              </a:spcBef>
              <a:spcAft>
                <a:spcPct val="0"/>
              </a:spcAft>
              <a:defRPr sz="1400" b="1">
                <a:solidFill>
                  <a:srgbClr val="FF0000"/>
                </a:solidFill>
                <a:latin typeface="Arial" charset="0"/>
              </a:defRPr>
            </a:lvl9pPr>
          </a:lstStyle>
          <a:p>
            <a:pPr eaLnBrk="1" hangingPunct="1">
              <a:defRPr/>
            </a:pPr>
            <a:r>
              <a:rPr lang="en-US" b="0" smtClean="0">
                <a:solidFill>
                  <a:srgbClr val="000000"/>
                </a:solidFill>
              </a:rPr>
              <a:t>Date</a:t>
            </a:r>
          </a:p>
        </p:txBody>
      </p:sp>
      <p:sp>
        <p:nvSpPr>
          <p:cNvPr id="7" name="McK Disclaimer" hidden="1"/>
          <p:cNvSpPr>
            <a:spLocks noChangeArrowheads="1"/>
          </p:cNvSpPr>
          <p:nvPr>
            <p:custDataLst>
              <p:tags r:id="rId1"/>
            </p:custDataLst>
          </p:nvPr>
        </p:nvSpPr>
        <p:spPr bwMode="auto">
          <a:xfrm>
            <a:off x="2640013" y="6096042"/>
            <a:ext cx="4595812" cy="553998"/>
          </a:xfrm>
          <a:prstGeom prst="rect">
            <a:avLst/>
          </a:prstGeom>
          <a:noFill/>
          <a:ln>
            <a:noFill/>
          </a:ln>
          <a:effectLst/>
          <a:extLst/>
        </p:spPr>
        <p:txBody>
          <a:bodyPr lIns="0" tIns="0" rIns="0" bIns="0" anchor="b">
            <a:spAutoFit/>
          </a:bodyPr>
          <a:lstStyle/>
          <a:p>
            <a:pPr defTabSz="803587" eaLnBrk="0" hangingPunct="0">
              <a:defRPr/>
            </a:pPr>
            <a:r>
              <a:rPr 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sp>
        <p:nvSpPr>
          <p:cNvPr id="13314" name="Rectangle 1026"/>
          <p:cNvSpPr>
            <a:spLocks noGrp="1" noChangeArrowheads="1"/>
          </p:cNvSpPr>
          <p:nvPr>
            <p:ph type="ctrTitle"/>
          </p:nvPr>
        </p:nvSpPr>
        <p:spPr>
          <a:xfrm>
            <a:off x="2640013" y="2701966"/>
            <a:ext cx="5027612" cy="353943"/>
          </a:xfrm>
        </p:spPr>
        <p:txBody>
          <a:bodyPr/>
          <a:lstStyle>
            <a:lvl1pPr>
              <a:defRPr sz="2300" b="0"/>
            </a:lvl1pPr>
          </a:lstStyle>
          <a:p>
            <a:pPr lvl="0"/>
            <a:r>
              <a:rPr lang="en-US" noProof="0" smtClean="0"/>
              <a:t>Click to edit Master title style</a:t>
            </a:r>
          </a:p>
        </p:txBody>
      </p:sp>
      <p:sp>
        <p:nvSpPr>
          <p:cNvPr id="13315" name="Rectangle 1027"/>
          <p:cNvSpPr>
            <a:spLocks noGrp="1" noChangeArrowheads="1"/>
          </p:cNvSpPr>
          <p:nvPr>
            <p:ph type="subTitle" idx="1"/>
          </p:nvPr>
        </p:nvSpPr>
        <p:spPr>
          <a:xfrm>
            <a:off x="2640013" y="3883025"/>
            <a:ext cx="5027612" cy="215444"/>
          </a:xfrm>
        </p:spPr>
        <p:txBody>
          <a:bodyPr/>
          <a:lstStyle>
            <a:lvl1pPr>
              <a:defRPr sz="1400"/>
            </a:lvl1pPr>
          </a:lstStyle>
          <a:p>
            <a:pPr lvl="0"/>
            <a:r>
              <a:rPr lang="en-US" noProof="0" smtClean="0"/>
              <a:t>Click to edit Master subtitle style</a:t>
            </a:r>
          </a:p>
        </p:txBody>
      </p:sp>
      <p:sp>
        <p:nvSpPr>
          <p:cNvPr id="8" name="doc id"/>
          <p:cNvSpPr>
            <a:spLocks noGrp="1" noChangeArrowheads="1"/>
          </p:cNvSpPr>
          <p:nvPr>
            <p:ph type="ftr" sz="quarter" idx="10"/>
          </p:nvPr>
        </p:nvSpPr>
        <p:spPr bwMode="auto">
          <a:xfrm>
            <a:off x="8737573" y="36527"/>
            <a:ext cx="65" cy="123111"/>
          </a:xfrm>
          <a:prstGeom prst="rect">
            <a:avLst/>
          </a:prstGeom>
          <a:extLst/>
        </p:spPr>
        <p:txBody>
          <a:bodyPr vert="horz" wrap="none" lIns="0" tIns="0" rIns="0" bIns="0" numCol="1" anchor="t" anchorCtr="0" compatLnSpc="1">
            <a:prstTxWarp prst="textNoShape">
              <a:avLst/>
            </a:prstTxWarp>
            <a:spAutoFit/>
          </a:bodyPr>
          <a:lstStyle>
            <a:lvl1pPr algn="r">
              <a:defRPr sz="800" b="0">
                <a:solidFill>
                  <a:schemeClr val="tx1"/>
                </a:solidFill>
              </a:defRPr>
            </a:lvl1pPr>
          </a:lstStyle>
          <a:p>
            <a:pPr>
              <a:defRPr/>
            </a:pPr>
            <a:endParaRPr lang="fr-FR">
              <a:solidFill>
                <a:srgbClr val="000000"/>
              </a:solidFill>
            </a:endParaRPr>
          </a:p>
        </p:txBody>
      </p:sp>
    </p:spTree>
    <p:extLst>
      <p:ext uri="{BB962C8B-B14F-4D97-AF65-F5344CB8AC3E}">
        <p14:creationId xmlns:p14="http://schemas.microsoft.com/office/powerpoint/2010/main" val="385551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E2AA9151-5316-4090-8247-E67D98245C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224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61" y="4319589"/>
            <a:ext cx="7616825" cy="123110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61" y="4002857"/>
            <a:ext cx="7616825" cy="316732"/>
          </a:xfrm>
        </p:spPr>
        <p:txBody>
          <a:bodyPr anchor="b"/>
          <a:lstStyle>
            <a:lvl1pPr marL="0" indent="0">
              <a:buNone/>
              <a:defRPr sz="2000"/>
            </a:lvl1pPr>
            <a:lvl2pPr marL="456477" indent="0">
              <a:buNone/>
              <a:defRPr sz="1800"/>
            </a:lvl2pPr>
            <a:lvl3pPr marL="912950" indent="0">
              <a:buNone/>
              <a:defRPr sz="1600"/>
            </a:lvl3pPr>
            <a:lvl4pPr marL="1369429" indent="0">
              <a:buNone/>
              <a:defRPr sz="1400"/>
            </a:lvl4pPr>
            <a:lvl5pPr marL="1825903" indent="0">
              <a:buNone/>
              <a:defRPr sz="1400"/>
            </a:lvl5pPr>
            <a:lvl6pPr marL="2282371" indent="0">
              <a:buNone/>
              <a:defRPr sz="1400"/>
            </a:lvl6pPr>
            <a:lvl7pPr marL="2738848" indent="0">
              <a:buNone/>
              <a:defRPr sz="1400"/>
            </a:lvl7pPr>
            <a:lvl8pPr marL="3195329" indent="0">
              <a:buNone/>
              <a:defRPr sz="1400"/>
            </a:lvl8pPr>
            <a:lvl9pPr marL="3651804" indent="0">
              <a:buNone/>
              <a:defRPr sz="1400"/>
            </a:lvl9pPr>
          </a:lstStyle>
          <a:p>
            <a:pPr lvl="0"/>
            <a:r>
              <a:rPr lang="en-US" smtClean="0"/>
              <a:t>Click to edit Master text styles</a:t>
            </a:r>
          </a:p>
        </p:txBody>
      </p:sp>
      <p:sp>
        <p:nvSpPr>
          <p:cNvPr id="4" name="Rectangle 92"/>
          <p:cNvSpPr>
            <a:spLocks noGrp="1" noChangeArrowheads="1"/>
          </p:cNvSpPr>
          <p:nvPr>
            <p:ph type="sldNum" sz="quarter" idx="10"/>
          </p:nvPr>
        </p:nvSpPr>
        <p:spPr>
          <a:ln/>
        </p:spPr>
        <p:txBody>
          <a:bodyPr/>
          <a:lstStyle>
            <a:lvl1pPr>
              <a:defRPr/>
            </a:lvl1pPr>
          </a:lstStyle>
          <a:p>
            <a:pPr>
              <a:defRPr/>
            </a:pPr>
            <a:fld id="{E1D86A15-0227-4760-91D2-E540EFD5DB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5885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217199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5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9"/>
            <a:ext cx="42322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06913" y="1273179"/>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2"/>
          <p:cNvSpPr>
            <a:spLocks noGrp="1" noChangeArrowheads="1"/>
          </p:cNvSpPr>
          <p:nvPr>
            <p:ph type="sldNum" sz="quarter" idx="10"/>
          </p:nvPr>
        </p:nvSpPr>
        <p:spPr>
          <a:ln/>
        </p:spPr>
        <p:txBody>
          <a:bodyPr/>
          <a:lstStyle>
            <a:lvl1pPr>
              <a:defRPr/>
            </a:lvl1pPr>
          </a:lstStyle>
          <a:p>
            <a:pPr>
              <a:defRPr/>
            </a:pPr>
            <a:fld id="{188AF530-0F2C-4E31-B891-9ADDFCA9CD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9615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80" y="269905"/>
            <a:ext cx="8066088" cy="67710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47711" y="1393359"/>
            <a:ext cx="3959225"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711"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393359"/>
            <a:ext cx="3960813" cy="738664"/>
          </a:xfrm>
        </p:spPr>
        <p:txBody>
          <a:bodyPr anchor="b"/>
          <a:lstStyle>
            <a:lvl1pPr marL="0" indent="0">
              <a:buNone/>
              <a:defRPr sz="2400" b="1"/>
            </a:lvl1pPr>
            <a:lvl2pPr marL="456477" indent="0">
              <a:buNone/>
              <a:defRPr sz="2000" b="1"/>
            </a:lvl2pPr>
            <a:lvl3pPr marL="912950" indent="0">
              <a:buNone/>
              <a:defRPr sz="1800" b="1"/>
            </a:lvl3pPr>
            <a:lvl4pPr marL="1369429" indent="0">
              <a:buNone/>
              <a:defRPr sz="1600" b="1"/>
            </a:lvl4pPr>
            <a:lvl5pPr marL="1825903" indent="0">
              <a:buNone/>
              <a:defRPr sz="1600" b="1"/>
            </a:lvl5pPr>
            <a:lvl6pPr marL="2282371" indent="0">
              <a:buNone/>
              <a:defRPr sz="1600" b="1"/>
            </a:lvl6pPr>
            <a:lvl7pPr marL="2738848" indent="0">
              <a:buNone/>
              <a:defRPr sz="1600" b="1"/>
            </a:lvl7pPr>
            <a:lvl8pPr marL="3195329" indent="0">
              <a:buNone/>
              <a:defRPr sz="1600" b="1"/>
            </a:lvl8pPr>
            <a:lvl9pPr marL="36518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0BA5BB05-52AB-4CD4-9B11-D4A3855CAC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0700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618D45CF-6C54-45F5-9FA7-DAD59521A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8029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2"/>
          <p:cNvSpPr>
            <a:spLocks noGrp="1" noChangeArrowheads="1"/>
          </p:cNvSpPr>
          <p:nvPr>
            <p:ph type="sldNum" sz="quarter" idx="10"/>
          </p:nvPr>
        </p:nvSpPr>
        <p:spPr>
          <a:ln/>
        </p:spPr>
        <p:txBody>
          <a:bodyPr/>
          <a:lstStyle>
            <a:lvl1pPr>
              <a:defRPr/>
            </a:lvl1pPr>
          </a:lstStyle>
          <a:p>
            <a:pPr>
              <a:defRPr/>
            </a:pPr>
            <a:fld id="{FD8EA467-6521-4805-B566-D512F4E72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4559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773062"/>
            <a:ext cx="2947988" cy="63346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4" y="268308"/>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32A495DC-9F0E-4ADA-822A-76B2F904B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8605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477" indent="0">
              <a:buNone/>
              <a:defRPr sz="2800"/>
            </a:lvl2pPr>
            <a:lvl3pPr marL="912950" indent="0">
              <a:buNone/>
              <a:defRPr sz="2400"/>
            </a:lvl3pPr>
            <a:lvl4pPr marL="1369429" indent="0">
              <a:buNone/>
              <a:defRPr sz="2000"/>
            </a:lvl4pPr>
            <a:lvl5pPr marL="1825903" indent="0">
              <a:buNone/>
              <a:defRPr sz="2000"/>
            </a:lvl5pPr>
            <a:lvl6pPr marL="2282371" indent="0">
              <a:buNone/>
              <a:defRPr sz="2000"/>
            </a:lvl6pPr>
            <a:lvl7pPr marL="2738848" indent="0">
              <a:buNone/>
              <a:defRPr sz="2000"/>
            </a:lvl7pPr>
            <a:lvl8pPr marL="3195329" indent="0">
              <a:buNone/>
              <a:defRPr sz="2000"/>
            </a:lvl8pPr>
            <a:lvl9pPr marL="3651804"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477" indent="0">
              <a:buNone/>
              <a:defRPr sz="1200"/>
            </a:lvl2pPr>
            <a:lvl3pPr marL="912950" indent="0">
              <a:buNone/>
              <a:defRPr sz="1000"/>
            </a:lvl3pPr>
            <a:lvl4pPr marL="1369429" indent="0">
              <a:buNone/>
              <a:defRPr sz="900"/>
            </a:lvl4pPr>
            <a:lvl5pPr marL="1825903" indent="0">
              <a:buNone/>
              <a:defRPr sz="900"/>
            </a:lvl5pPr>
            <a:lvl6pPr marL="2282371" indent="0">
              <a:buNone/>
              <a:defRPr sz="900"/>
            </a:lvl6pPr>
            <a:lvl7pPr marL="2738848" indent="0">
              <a:buNone/>
              <a:defRPr sz="900"/>
            </a:lvl7pPr>
            <a:lvl8pPr marL="3195329" indent="0">
              <a:buNone/>
              <a:defRPr sz="900"/>
            </a:lvl8pPr>
            <a:lvl9pPr marL="3651804"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4865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32348" y="1273176"/>
            <a:ext cx="2708434" cy="12820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1F2600F-AECD-488B-A726-ECB6EF04B4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3684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5240" y="230199"/>
            <a:ext cx="3385542" cy="2265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6811" y="230199"/>
            <a:ext cx="1477328" cy="2265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2"/>
          <p:cNvSpPr>
            <a:spLocks noGrp="1" noChangeArrowheads="1"/>
          </p:cNvSpPr>
          <p:nvPr>
            <p:ph type="sldNum" sz="quarter" idx="10"/>
          </p:nvPr>
        </p:nvSpPr>
        <p:spPr>
          <a:ln/>
        </p:spPr>
        <p:txBody>
          <a:bodyPr/>
          <a:lstStyle>
            <a:lvl1pPr>
              <a:defRPr/>
            </a:lvl1pPr>
          </a:lstStyle>
          <a:p>
            <a:pPr>
              <a:defRPr/>
            </a:pPr>
            <a:fld id="{842DC7E1-AE27-4FD2-88BB-D4AD2BEF2C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28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80" y="4944244"/>
            <a:ext cx="5376863" cy="31673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80" y="600075"/>
            <a:ext cx="5376863" cy="492443"/>
          </a:xfrm>
        </p:spPr>
        <p:txBody>
          <a:bodyPr/>
          <a:lstStyle>
            <a:lvl1pPr marL="0" indent="0">
              <a:buNone/>
              <a:defRPr sz="3200"/>
            </a:lvl1pPr>
            <a:lvl2pPr marL="456677" indent="0">
              <a:buNone/>
              <a:defRPr sz="2800"/>
            </a:lvl2pPr>
            <a:lvl3pPr marL="913351" indent="0">
              <a:buNone/>
              <a:defRPr sz="2400"/>
            </a:lvl3pPr>
            <a:lvl4pPr marL="1370032" indent="0">
              <a:buNone/>
              <a:defRPr sz="2000"/>
            </a:lvl4pPr>
            <a:lvl5pPr marL="1826707" indent="0">
              <a:buNone/>
              <a:defRPr sz="2000"/>
            </a:lvl5pPr>
            <a:lvl6pPr marL="2283381" indent="0">
              <a:buNone/>
              <a:defRPr sz="2000"/>
            </a:lvl6pPr>
            <a:lvl7pPr marL="2740055" indent="0">
              <a:buNone/>
              <a:defRPr sz="2000"/>
            </a:lvl7pPr>
            <a:lvl8pPr marL="3196737" indent="0">
              <a:buNone/>
              <a:defRPr sz="2000"/>
            </a:lvl8pPr>
            <a:lvl9pPr marL="3653413" indent="0">
              <a:buNone/>
              <a:defRPr sz="2000"/>
            </a:lvl9pPr>
          </a:lstStyle>
          <a:p>
            <a:pPr lvl="0"/>
            <a:endParaRPr lang="en-GB" noProof="0" smtClean="0"/>
          </a:p>
        </p:txBody>
      </p:sp>
      <p:sp>
        <p:nvSpPr>
          <p:cNvPr id="4" name="Text Placeholder 3"/>
          <p:cNvSpPr>
            <a:spLocks noGrp="1"/>
          </p:cNvSpPr>
          <p:nvPr>
            <p:ph type="body" sz="half" idx="2"/>
          </p:nvPr>
        </p:nvSpPr>
        <p:spPr>
          <a:xfrm>
            <a:off x="1755780" y="5260975"/>
            <a:ext cx="5376863" cy="215444"/>
          </a:xfrm>
        </p:spPr>
        <p:txBody>
          <a:bodyPr/>
          <a:lstStyle>
            <a:lvl1pPr marL="0" indent="0">
              <a:buNone/>
              <a:defRPr sz="1400"/>
            </a:lvl1pPr>
            <a:lvl2pPr marL="456677" indent="0">
              <a:buNone/>
              <a:defRPr sz="1200"/>
            </a:lvl2pPr>
            <a:lvl3pPr marL="913351" indent="0">
              <a:buNone/>
              <a:defRPr sz="1000"/>
            </a:lvl3pPr>
            <a:lvl4pPr marL="1370032" indent="0">
              <a:buNone/>
              <a:defRPr sz="900"/>
            </a:lvl4pPr>
            <a:lvl5pPr marL="1826707" indent="0">
              <a:buNone/>
              <a:defRPr sz="900"/>
            </a:lvl5pPr>
            <a:lvl6pPr marL="2283381" indent="0">
              <a:buNone/>
              <a:defRPr sz="900"/>
            </a:lvl6pPr>
            <a:lvl7pPr marL="2740055" indent="0">
              <a:buNone/>
              <a:defRPr sz="900"/>
            </a:lvl7pPr>
            <a:lvl8pPr marL="3196737" indent="0">
              <a:buNone/>
              <a:defRPr sz="900"/>
            </a:lvl8pPr>
            <a:lvl9pPr marL="3653413" indent="0">
              <a:buNone/>
              <a:defRPr sz="900"/>
            </a:lvl9pPr>
          </a:lstStyle>
          <a:p>
            <a:pPr lvl="0"/>
            <a:r>
              <a:rPr lang="en-US" smtClean="0"/>
              <a:t>Click to edit Master text styles</a:t>
            </a:r>
          </a:p>
        </p:txBody>
      </p:sp>
      <p:sp>
        <p:nvSpPr>
          <p:cNvPr id="5" name="Rectangle 92"/>
          <p:cNvSpPr>
            <a:spLocks noGrp="1" noChangeArrowheads="1"/>
          </p:cNvSpPr>
          <p:nvPr>
            <p:ph type="sldNum" sz="quarter" idx="10"/>
          </p:nvPr>
        </p:nvSpPr>
        <p:spPr>
          <a:ln/>
        </p:spPr>
        <p:txBody>
          <a:bodyPr/>
          <a:lstStyle>
            <a:lvl1pPr>
              <a:defRPr/>
            </a:lvl1pPr>
          </a:lstStyle>
          <a:p>
            <a:pPr>
              <a:defRPr/>
            </a:pPr>
            <a:fld id="{A3155010-D7CB-467E-9909-E8F028A32D3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B9702E2B-F934-4B06-AE1A-024456A4B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7544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2239" y="1273179"/>
            <a:ext cx="8618537" cy="246221"/>
          </a:xfrm>
        </p:spPr>
        <p:txBody>
          <a:bodyPr/>
          <a:lstStyle/>
          <a:p>
            <a:pPr lvl="0"/>
            <a:endParaRPr lang="en-GB" noProof="0" smtClean="0"/>
          </a:p>
        </p:txBody>
      </p:sp>
      <p:sp>
        <p:nvSpPr>
          <p:cNvPr id="4" name="Rectangle 92"/>
          <p:cNvSpPr>
            <a:spLocks noGrp="1" noChangeArrowheads="1"/>
          </p:cNvSpPr>
          <p:nvPr>
            <p:ph type="sldNum" sz="quarter" idx="10"/>
          </p:nvPr>
        </p:nvSpPr>
        <p:spPr>
          <a:ln/>
        </p:spPr>
        <p:txBody>
          <a:bodyPr/>
          <a:lstStyle>
            <a:lvl1pPr>
              <a:defRPr/>
            </a:lvl1pPr>
          </a:lstStyle>
          <a:p>
            <a:pPr>
              <a:defRPr/>
            </a:pPr>
            <a:fld id="{0B7A2727-DECB-469E-8BB3-6B29C60E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386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22274" y="1273175"/>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22274" y="1960564"/>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92"/>
          <p:cNvSpPr>
            <a:spLocks noGrp="1" noChangeArrowheads="1"/>
          </p:cNvSpPr>
          <p:nvPr>
            <p:ph type="sldNum" sz="quarter" idx="10"/>
          </p:nvPr>
        </p:nvSpPr>
        <p:spPr>
          <a:ln/>
        </p:spPr>
        <p:txBody>
          <a:bodyPr/>
          <a:lstStyle>
            <a:lvl1pPr>
              <a:defRPr/>
            </a:lvl1pPr>
          </a:lstStyle>
          <a:p>
            <a:pPr>
              <a:defRPr/>
            </a:pPr>
            <a:fld id="{3682E083-C87F-416F-A122-7F4FE16B83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999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5FEBF057-1CD6-468B-9C04-877F3253C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851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30223"/>
            <a:ext cx="8618537" cy="67710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2274" y="1273176"/>
            <a:ext cx="423227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06913" y="1273175"/>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06913" y="1960564"/>
            <a:ext cx="423386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92"/>
          <p:cNvSpPr>
            <a:spLocks noGrp="1" noChangeArrowheads="1"/>
          </p:cNvSpPr>
          <p:nvPr>
            <p:ph type="sldNum" sz="quarter" idx="10"/>
          </p:nvPr>
        </p:nvSpPr>
        <p:spPr>
          <a:ln/>
        </p:spPr>
        <p:txBody>
          <a:bodyPr/>
          <a:lstStyle>
            <a:lvl1pPr>
              <a:defRPr/>
            </a:lvl1pPr>
          </a:lstStyle>
          <a:p>
            <a:pPr>
              <a:defRPr/>
            </a:pPr>
            <a:fld id="{DAF9CC5C-E3AB-459F-BEF0-BEB970199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7669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9063" y="230190"/>
            <a:ext cx="8621712"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92"/>
          <p:cNvSpPr>
            <a:spLocks noGrp="1" noChangeArrowheads="1"/>
          </p:cNvSpPr>
          <p:nvPr>
            <p:ph type="sldNum" sz="quarter" idx="10"/>
          </p:nvPr>
        </p:nvSpPr>
        <p:spPr>
          <a:ln/>
        </p:spPr>
        <p:txBody>
          <a:bodyPr/>
          <a:lstStyle>
            <a:lvl1pPr>
              <a:defRPr/>
            </a:lvl1pPr>
          </a:lstStyle>
          <a:p>
            <a:pPr>
              <a:defRPr/>
            </a:pPr>
            <a:fld id="{76813B77-4897-47B2-AD8C-3BC1CD3BC7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491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aphicFrame>
        <p:nvGraphicFramePr>
          <p:cNvPr id="3" name="Rectangle 5" hidden="1"/>
          <p:cNvGraphicFramePr>
            <a:graphicFrameLocks/>
          </p:cNvGraphicFramePr>
          <p:nvPr>
            <p:custDataLst>
              <p:tags r:id="rId2"/>
            </p:custDataLst>
            <p:extLst/>
          </p:nvPr>
        </p:nvGraphicFramePr>
        <p:xfrm>
          <a:off x="0" y="0"/>
          <a:ext cx="143613" cy="155590"/>
        </p:xfrm>
        <a:graphic>
          <a:graphicData uri="http://schemas.openxmlformats.org/presentationml/2006/ole">
            <mc:AlternateContent xmlns:mc="http://schemas.openxmlformats.org/markup-compatibility/2006">
              <mc:Choice xmlns:v="urn:schemas-microsoft-com:vml" Requires="v">
                <p:oleObj spid="_x0000_s20380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3613" cy="155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8"/>
          <p:cNvSpPr>
            <a:spLocks noChangeArrowheads="1"/>
          </p:cNvSpPr>
          <p:nvPr/>
        </p:nvSpPr>
        <p:spPr bwMode="auto">
          <a:xfrm>
            <a:off x="0" y="1"/>
            <a:ext cx="8961438" cy="1276383"/>
          </a:xfrm>
          <a:prstGeom prst="rect">
            <a:avLst/>
          </a:prstGeom>
          <a:solidFill>
            <a:srgbClr val="005E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en-US" sz="1086">
              <a:solidFill>
                <a:srgbClr val="000000"/>
              </a:solidFill>
              <a:latin typeface="Calibri" pitchFamily="34" charset="0"/>
            </a:endParaRPr>
          </a:p>
        </p:txBody>
      </p:sp>
      <p:sp>
        <p:nvSpPr>
          <p:cNvPr id="5" name="Rectangle 39"/>
          <p:cNvSpPr>
            <a:spLocks noChangeArrowheads="1"/>
          </p:cNvSpPr>
          <p:nvPr/>
        </p:nvSpPr>
        <p:spPr bwMode="auto">
          <a:xfrm>
            <a:off x="1" y="961545"/>
            <a:ext cx="1614478" cy="5759931"/>
          </a:xfrm>
          <a:prstGeom prst="rect">
            <a:avLst/>
          </a:prstGeom>
          <a:solidFill>
            <a:srgbClr val="005E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en-US" sz="1086">
              <a:solidFill>
                <a:srgbClr val="000000"/>
              </a:solidFill>
              <a:latin typeface="Calibri" pitchFamily="34" charset="0"/>
            </a:endParaRPr>
          </a:p>
        </p:txBody>
      </p:sp>
      <p:pic>
        <p:nvPicPr>
          <p:cNvPr id="6" name="Picture 40" descr="Epgrd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556"/>
            <a:ext cx="1614477" cy="127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5" name="Rectangle 7"/>
          <p:cNvSpPr>
            <a:spLocks noGrp="1" noChangeArrowheads="1"/>
          </p:cNvSpPr>
          <p:nvPr>
            <p:ph type="ctrTitle"/>
          </p:nvPr>
        </p:nvSpPr>
        <p:spPr>
          <a:xfrm>
            <a:off x="2040739" y="1807953"/>
            <a:ext cx="6544434" cy="1440761"/>
          </a:xfrm>
        </p:spPr>
        <p:txBody>
          <a:bodyPr/>
          <a:lstStyle>
            <a:lvl1pPr>
              <a:defRPr>
                <a:solidFill>
                  <a:schemeClr val="tx1"/>
                </a:solidFill>
              </a:defRPr>
            </a:lvl1p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8" name="Text Box 36"/>
          <p:cNvSpPr txBox="1">
            <a:spLocks noChangeArrowheads="1"/>
          </p:cNvSpPr>
          <p:nvPr userDrawn="1"/>
        </p:nvSpPr>
        <p:spPr bwMode="auto">
          <a:xfrm>
            <a:off x="1678789" y="6368287"/>
            <a:ext cx="1889944" cy="231602"/>
          </a:xfrm>
          <a:prstGeom prst="rect">
            <a:avLst/>
          </a:prstGeom>
          <a:noFill/>
          <a:ln w="9525" algn="ctr">
            <a:noFill/>
            <a:miter lim="800000"/>
            <a:headEnd/>
            <a:tailEnd/>
          </a:ln>
          <a:effectLst/>
        </p:spPr>
        <p:txBody>
          <a:bodyPr>
            <a:spAutoFit/>
          </a:bodyPr>
          <a:lstStyle>
            <a:lvl1pPr eaLnBrk="0" hangingPunct="0">
              <a:defRPr sz="1200" b="1">
                <a:solidFill>
                  <a:schemeClr val="tx1"/>
                </a:solidFill>
                <a:latin typeface="Calibri" pitchFamily="34" charset="0"/>
              </a:defRPr>
            </a:lvl1pPr>
            <a:lvl2pPr marL="742950" indent="-285750" eaLnBrk="0" hangingPunct="0">
              <a:defRPr sz="1200" b="1">
                <a:solidFill>
                  <a:schemeClr val="tx1"/>
                </a:solidFill>
                <a:latin typeface="Calibri" pitchFamily="34" charset="0"/>
              </a:defRPr>
            </a:lvl2pPr>
            <a:lvl3pPr marL="1143000" indent="-228600" eaLnBrk="0" hangingPunct="0">
              <a:defRPr sz="1200" b="1">
                <a:solidFill>
                  <a:schemeClr val="tx1"/>
                </a:solidFill>
                <a:latin typeface="Calibri" pitchFamily="34" charset="0"/>
              </a:defRPr>
            </a:lvl3pPr>
            <a:lvl4pPr marL="1600200" indent="-228600" eaLnBrk="0" hangingPunct="0">
              <a:defRPr sz="1200" b="1">
                <a:solidFill>
                  <a:schemeClr val="tx1"/>
                </a:solidFill>
                <a:latin typeface="Calibri" pitchFamily="34" charset="0"/>
              </a:defRPr>
            </a:lvl4pPr>
            <a:lvl5pPr marL="2057400" indent="-228600" eaLnBrk="0" hangingPunct="0">
              <a:defRPr sz="1200" b="1">
                <a:solidFill>
                  <a:schemeClr val="tx1"/>
                </a:solidFill>
                <a:latin typeface="Calibri" pitchFamily="34" charset="0"/>
              </a:defRPr>
            </a:lvl5pPr>
            <a:lvl6pPr marL="2514600" indent="-228600" algn="ctr" eaLnBrk="0" fontAlgn="base" hangingPunct="0">
              <a:spcBef>
                <a:spcPct val="50000"/>
              </a:spcBef>
              <a:spcAft>
                <a:spcPct val="0"/>
              </a:spcAft>
              <a:defRPr sz="1200" b="1">
                <a:solidFill>
                  <a:schemeClr val="tx1"/>
                </a:solidFill>
                <a:latin typeface="Calibri" pitchFamily="34" charset="0"/>
              </a:defRPr>
            </a:lvl6pPr>
            <a:lvl7pPr marL="2971800" indent="-228600" algn="ctr" eaLnBrk="0" fontAlgn="base" hangingPunct="0">
              <a:spcBef>
                <a:spcPct val="50000"/>
              </a:spcBef>
              <a:spcAft>
                <a:spcPct val="0"/>
              </a:spcAft>
              <a:defRPr sz="1200" b="1">
                <a:solidFill>
                  <a:schemeClr val="tx1"/>
                </a:solidFill>
                <a:latin typeface="Calibri" pitchFamily="34" charset="0"/>
              </a:defRPr>
            </a:lvl7pPr>
            <a:lvl8pPr marL="3429000" indent="-228600" algn="ctr" eaLnBrk="0" fontAlgn="base" hangingPunct="0">
              <a:spcBef>
                <a:spcPct val="50000"/>
              </a:spcBef>
              <a:spcAft>
                <a:spcPct val="0"/>
              </a:spcAft>
              <a:defRPr sz="1200" b="1">
                <a:solidFill>
                  <a:schemeClr val="tx1"/>
                </a:solidFill>
                <a:latin typeface="Calibri" pitchFamily="34" charset="0"/>
              </a:defRPr>
            </a:lvl8pPr>
            <a:lvl9pPr marL="3886200" indent="-228600" algn="ctr" eaLnBrk="0" fontAlgn="base" hangingPunct="0">
              <a:spcBef>
                <a:spcPct val="50000"/>
              </a:spcBef>
              <a:spcAft>
                <a:spcPct val="0"/>
              </a:spcAft>
              <a:defRPr sz="1200" b="1">
                <a:solidFill>
                  <a:schemeClr val="tx1"/>
                </a:solidFill>
                <a:latin typeface="Calibri" pitchFamily="34" charset="0"/>
              </a:defRPr>
            </a:lvl9pPr>
          </a:lstStyle>
          <a:p>
            <a:pPr eaLnBrk="1" hangingPunct="1">
              <a:spcBef>
                <a:spcPct val="50000"/>
              </a:spcBef>
              <a:defRPr/>
            </a:pPr>
            <a:r>
              <a:rPr lang="en-US" sz="905" b="0" i="1" dirty="0" err="1" smtClean="0">
                <a:solidFill>
                  <a:srgbClr val="5F5F5F"/>
                </a:solidFill>
              </a:rPr>
              <a:t>BoD</a:t>
            </a:r>
            <a:r>
              <a:rPr lang="en-US" sz="905" b="0" i="1" dirty="0" smtClean="0">
                <a:solidFill>
                  <a:srgbClr val="5F5F5F"/>
                </a:solidFill>
              </a:rPr>
              <a:t> </a:t>
            </a:r>
            <a:r>
              <a:rPr lang="en-GB" sz="905" b="0" i="1" dirty="0" smtClean="0">
                <a:solidFill>
                  <a:srgbClr val="5F5F5F"/>
                </a:solidFill>
              </a:rPr>
              <a:t>2017-2021</a:t>
            </a:r>
          </a:p>
        </p:txBody>
      </p:sp>
    </p:spTree>
    <p:extLst>
      <p:ext uri="{BB962C8B-B14F-4D97-AF65-F5344CB8AC3E}">
        <p14:creationId xmlns:p14="http://schemas.microsoft.com/office/powerpoint/2010/main" val="8063529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437" y="1557"/>
          <a:ext cx="1436" cy="1555"/>
        </p:xfrm>
        <a:graphic>
          <a:graphicData uri="http://schemas.openxmlformats.org/presentationml/2006/ole">
            <mc:AlternateContent xmlns:mc="http://schemas.openxmlformats.org/markup-compatibility/2006">
              <mc:Choice xmlns:v="urn:schemas-microsoft-com:vml" Requires="v">
                <p:oleObj spid="_x0000_s20482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437" y="1557"/>
                        <a:ext cx="1436" cy="1555"/>
                      </a:xfrm>
                      <a:prstGeom prst="rect">
                        <a:avLst/>
                      </a:prstGeom>
                    </p:spPr>
                  </p:pic>
                </p:oleObj>
              </mc:Fallback>
            </mc:AlternateContent>
          </a:graphicData>
        </a:graphic>
      </p:graphicFrame>
      <p:sp>
        <p:nvSpPr>
          <p:cNvPr id="2" name="1 - Τίτλος"/>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l-GR">
                <a:solidFill>
                  <a:schemeClr val="accent2">
                    <a:lumMod val="75000"/>
                  </a:schemeClr>
                </a:solidFill>
              </a:defRPr>
            </a:lvl1pPr>
          </a:lstStyle>
          <a:p>
            <a:pPr lvl="0"/>
            <a:r>
              <a:rPr lang="el-GR" smtClean="0"/>
              <a:t>Kλικ για επεξεργασία του τίτλου</a:t>
            </a:r>
            <a:endParaRPr lang="el-GR"/>
          </a:p>
        </p:txBody>
      </p:sp>
      <p:sp>
        <p:nvSpPr>
          <p:cNvPr id="3" name="2 - Θέση περιεχομένου"/>
          <p:cNvSpPr>
            <a:spLocks noGrp="1"/>
          </p:cNvSpPr>
          <p:nvPr>
            <p:ph idx="1"/>
          </p:nvPr>
        </p:nvSpPr>
        <p:spPr>
          <a:xfrm>
            <a:off x="448072" y="1568345"/>
            <a:ext cx="8065294" cy="44358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sldNum" sz="quarter" idx="10"/>
            <p:custDataLst>
              <p:tags r:id="rId3"/>
            </p:custDataLst>
          </p:nvPr>
        </p:nvSpPr>
        <p:spPr>
          <a:xfrm>
            <a:off x="6422364" y="6386958"/>
            <a:ext cx="2091002" cy="200710"/>
          </a:xfrm>
          <a:prstGeom prst="rect">
            <a:avLst/>
          </a:prstGeom>
          <a:ln/>
        </p:spPr>
        <p:txBody>
          <a:bodyPr/>
          <a:lstStyle>
            <a:lvl1pPr>
              <a:defRPr/>
            </a:lvl1pPr>
          </a:lstStyle>
          <a:p>
            <a:pPr algn="ctr">
              <a:spcBef>
                <a:spcPct val="50000"/>
              </a:spcBef>
              <a:defRPr/>
            </a:pPr>
            <a:fld id="{7FD5E12F-4046-4CA2-B60B-81A4A76FAAC1}"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113198416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08012" y="4319170"/>
            <a:ext cx="7617222" cy="1334960"/>
          </a:xfrm>
        </p:spPr>
        <p:txBody>
          <a:bodyPr/>
          <a:lstStyle>
            <a:lvl1pPr algn="l">
              <a:defRPr sz="3618"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08012" y="2848848"/>
            <a:ext cx="7617222" cy="1470322"/>
          </a:xfrm>
          <a:prstGeom prst="rect">
            <a:avLst/>
          </a:prstGeom>
        </p:spPr>
        <p:txBody>
          <a:bodyPr anchor="b"/>
          <a:lstStyle>
            <a:lvl1pPr marL="0" indent="0">
              <a:buNone/>
              <a:defRPr sz="1809"/>
            </a:lvl1pPr>
            <a:lvl2pPr marL="413583" indent="0">
              <a:buNone/>
              <a:defRPr sz="1628"/>
            </a:lvl2pPr>
            <a:lvl3pPr marL="827166" indent="0">
              <a:buNone/>
              <a:defRPr sz="1447"/>
            </a:lvl3pPr>
            <a:lvl4pPr marL="1240749" indent="0">
              <a:buNone/>
              <a:defRPr sz="1266"/>
            </a:lvl4pPr>
            <a:lvl5pPr marL="1654332" indent="0">
              <a:buNone/>
              <a:defRPr sz="1266"/>
            </a:lvl5pPr>
            <a:lvl6pPr marL="2067916" indent="0">
              <a:buNone/>
              <a:defRPr sz="1266"/>
            </a:lvl6pPr>
            <a:lvl7pPr marL="2481499" indent="0">
              <a:buNone/>
              <a:defRPr sz="1266"/>
            </a:lvl7pPr>
            <a:lvl8pPr marL="2895082" indent="0">
              <a:buNone/>
              <a:defRPr sz="1266"/>
            </a:lvl8pPr>
            <a:lvl9pPr marL="3308665" indent="0">
              <a:buNone/>
              <a:defRPr sz="1266"/>
            </a:lvl9pPr>
          </a:lstStyle>
          <a:p>
            <a:pPr lvl="0"/>
            <a:r>
              <a:rPr lang="el-GR" smtClean="0"/>
              <a:t>Kλικ για επεξεργασία των στυλ του υποδείγματος</a:t>
            </a:r>
          </a:p>
        </p:txBody>
      </p:sp>
      <p:sp>
        <p:nvSpPr>
          <p:cNvPr id="4"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7340CB7F-A64A-4437-ABF9-870F2F0A6524}"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38172487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48072" y="1568345"/>
            <a:ext cx="3963713" cy="4435863"/>
          </a:xfrm>
          <a:prstGeom prst="rect">
            <a:avLst/>
          </a:prstGeom>
        </p:spPr>
        <p:txBody>
          <a:bodyPr/>
          <a:lstStyle>
            <a:lvl1pPr>
              <a:defRPr sz="2533"/>
            </a:lvl1pPr>
            <a:lvl2pPr>
              <a:defRPr sz="2171"/>
            </a:lvl2pPr>
            <a:lvl3pPr>
              <a:defRPr sz="1809"/>
            </a:lvl3pPr>
            <a:lvl4pPr>
              <a:defRPr sz="1628"/>
            </a:lvl4pPr>
            <a:lvl5pPr>
              <a:defRPr sz="1628"/>
            </a:lvl5pPr>
            <a:lvl6pPr>
              <a:defRPr sz="1628"/>
            </a:lvl6pPr>
            <a:lvl7pPr>
              <a:defRPr sz="1628"/>
            </a:lvl7pPr>
            <a:lvl8pPr>
              <a:defRPr sz="1628"/>
            </a:lvl8pPr>
            <a:lvl9pPr>
              <a:defRPr sz="1628"/>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49653" y="1568345"/>
            <a:ext cx="3963713" cy="4435863"/>
          </a:xfrm>
          <a:prstGeom prst="rect">
            <a:avLst/>
          </a:prstGeom>
        </p:spPr>
        <p:txBody>
          <a:bodyPr/>
          <a:lstStyle>
            <a:lvl1pPr>
              <a:defRPr sz="2533"/>
            </a:lvl1pPr>
            <a:lvl2pPr>
              <a:defRPr sz="2171"/>
            </a:lvl2pPr>
            <a:lvl3pPr>
              <a:defRPr sz="1809"/>
            </a:lvl3pPr>
            <a:lvl4pPr>
              <a:defRPr sz="1628"/>
            </a:lvl4pPr>
            <a:lvl5pPr>
              <a:defRPr sz="1628"/>
            </a:lvl5pPr>
            <a:lvl6pPr>
              <a:defRPr sz="1628"/>
            </a:lvl6pPr>
            <a:lvl7pPr>
              <a:defRPr sz="1628"/>
            </a:lvl7pPr>
            <a:lvl8pPr>
              <a:defRPr sz="1628"/>
            </a:lvl8pPr>
            <a:lvl9pPr>
              <a:defRPr sz="1628"/>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3"/>
          <p:cNvSpPr>
            <a:spLocks noGrp="1" noChangeArrowheads="1"/>
          </p:cNvSpPr>
          <p:nvPr>
            <p:ph type="sldNum" sz="quarter" idx="10"/>
            <p:custDataLst>
              <p:tags r:id="rId1"/>
            </p:custDataLst>
          </p:nvPr>
        </p:nvSpPr>
        <p:spPr>
          <a:xfrm>
            <a:off x="6422364" y="6386958"/>
            <a:ext cx="2091002" cy="200710"/>
          </a:xfrm>
          <a:prstGeom prst="rect">
            <a:avLst/>
          </a:prstGeom>
          <a:ln/>
        </p:spPr>
        <p:txBody>
          <a:bodyPr/>
          <a:lstStyle>
            <a:lvl1pPr>
              <a:defRPr/>
            </a:lvl1pPr>
          </a:lstStyle>
          <a:p>
            <a:pPr algn="ctr">
              <a:spcBef>
                <a:spcPct val="50000"/>
              </a:spcBef>
              <a:defRPr/>
            </a:pPr>
            <a:fld id="{D6BB0265-3974-4098-9B43-7D2E249ABE42}" type="slidenum">
              <a:rPr lang="el-GR" sz="905" b="0" i="1">
                <a:solidFill>
                  <a:srgbClr val="000000"/>
                </a:solidFill>
                <a:latin typeface="Calibri" pitchFamily="34" charset="0"/>
              </a:rPr>
              <a:pPr algn="ctr">
                <a:spcBef>
                  <a:spcPct val="50000"/>
                </a:spcBef>
                <a:defRPr/>
              </a:pPr>
              <a:t>‹#›</a:t>
            </a:fld>
            <a:endParaRPr lang="el-GR" sz="905" b="0" i="1">
              <a:solidFill>
                <a:srgbClr val="000000"/>
              </a:solidFill>
              <a:latin typeface="Calibri" pitchFamily="34" charset="0"/>
            </a:endParaRPr>
          </a:p>
        </p:txBody>
      </p:sp>
    </p:spTree>
    <p:extLst>
      <p:ext uri="{BB962C8B-B14F-4D97-AF65-F5344CB8AC3E}">
        <p14:creationId xmlns:p14="http://schemas.microsoft.com/office/powerpoint/2010/main" val="79544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6.xml"/><Relationship Id="rId3" Type="http://schemas.openxmlformats.org/officeDocument/2006/relationships/slideLayout" Target="../slideLayouts/slideLayout20.xml"/><Relationship Id="rId21" Type="http://schemas.openxmlformats.org/officeDocument/2006/relationships/image" Target="../media/image2.e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vmlDrawing" Target="../drawings/vmlDrawing3.vml"/><Relationship Id="rId2" Type="http://schemas.openxmlformats.org/officeDocument/2006/relationships/slideLayout" Target="../slideLayouts/slideLayout19.xml"/><Relationship Id="rId16" Type="http://schemas.openxmlformats.org/officeDocument/2006/relationships/theme" Target="../theme/theme2.xml"/><Relationship Id="rId20" Type="http://schemas.openxmlformats.org/officeDocument/2006/relationships/oleObject" Target="../embeddings/oleObject3.bin"/><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ags" Target="../tags/tag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tags" Target="../tags/tag11.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10.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3.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2.emf"/><Relationship Id="rId10" Type="http://schemas.openxmlformats.org/officeDocument/2006/relationships/slideLayout" Target="../slideLayouts/slideLayout42.xml"/><Relationship Id="rId19" Type="http://schemas.openxmlformats.org/officeDocument/2006/relationships/vmlDrawing" Target="../drawings/vmlDrawing5.v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oleObject" Target="../embeddings/oleObject5.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3.png"/><Relationship Id="rId2" Type="http://schemas.openxmlformats.org/officeDocument/2006/relationships/slideLayout" Target="../slideLayouts/slideLayout51.xml"/><Relationship Id="rId16" Type="http://schemas.openxmlformats.org/officeDocument/2006/relationships/tags" Target="../tags/tag1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ags" Target="../tags/tag16.xml"/><Relationship Id="rId3" Type="http://schemas.openxmlformats.org/officeDocument/2006/relationships/slideLayout" Target="../slideLayouts/slideLayout66.xml"/><Relationship Id="rId21" Type="http://schemas.openxmlformats.org/officeDocument/2006/relationships/image" Target="../media/image1.emf"/><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vmlDrawing" Target="../drawings/vmlDrawing7.vml"/><Relationship Id="rId2" Type="http://schemas.openxmlformats.org/officeDocument/2006/relationships/slideLayout" Target="../slideLayouts/slideLayout65.xml"/><Relationship Id="rId16" Type="http://schemas.openxmlformats.org/officeDocument/2006/relationships/theme" Target="../theme/theme5.xml"/><Relationship Id="rId20" Type="http://schemas.openxmlformats.org/officeDocument/2006/relationships/oleObject" Target="../embeddings/oleObject7.bin"/><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ags" Target="../tags/tag17.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21" Type="http://schemas.openxmlformats.org/officeDocument/2006/relationships/tags" Target="../tags/tag2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ags" Target="../tags/tag2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image" Target="../media/image2.emf"/><Relationship Id="rId10" Type="http://schemas.openxmlformats.org/officeDocument/2006/relationships/slideLayout" Target="../slideLayouts/slideLayout88.xml"/><Relationship Id="rId19" Type="http://schemas.openxmlformats.org/officeDocument/2006/relationships/vmlDrawing" Target="../drawings/vmlDrawing9.v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oleObject" Target="../embeddings/oleObject9.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oleObject" Target="../embeddings/oleObject11.bin"/><Relationship Id="rId2" Type="http://schemas.openxmlformats.org/officeDocument/2006/relationships/slideLayout" Target="../slideLayouts/slideLayout97.xml"/><Relationship Id="rId16" Type="http://schemas.openxmlformats.org/officeDocument/2006/relationships/tags" Target="../tags/tag24.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vmlDrawing" Target="../drawings/vmlDrawing11.v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oleObject" Target="../embeddings/oleObject17.bin"/><Relationship Id="rId2" Type="http://schemas.openxmlformats.org/officeDocument/2006/relationships/slideLayout" Target="../slideLayouts/slideLayout110.xml"/><Relationship Id="rId16" Type="http://schemas.openxmlformats.org/officeDocument/2006/relationships/tags" Target="../tags/tag42.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vmlDrawing" Target="../drawings/vmlDrawing17.v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16407739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74" name="think-cell Slide" r:id="rId22" imgW="416" imgH="416" progId="TCLayout.ActiveDocument.1">
                  <p:embed/>
                </p:oleObj>
              </mc:Choice>
              <mc:Fallback>
                <p:oleObj name="think-cell Slide" r:id="rId22" imgW="416" imgH="416"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latin typeface="Arial" charset="0"/>
                </a:rPr>
                <a:t>Unit of measure</a:t>
              </a:r>
            </a:p>
          </p:txBody>
        </p:sp>
        <p:sp>
          <p:nvSpPr>
            <p:cNvPr id="2" name="McK Footnote" hidden="1"/>
            <p:cNvSpPr>
              <a:spLocks noChangeArrowheads="1"/>
            </p:cNvSpPr>
            <p:nvPr userDrawn="1">
              <p:custDataLst>
                <p:tags r:id="rId21"/>
              </p:custDataLst>
            </p:nvPr>
          </p:nvSpPr>
          <p:spPr bwMode="auto">
            <a:xfrm>
              <a:off x="79" y="3964"/>
              <a:ext cx="5160" cy="253"/>
            </a:xfrm>
            <a:prstGeom prst="rect">
              <a:avLst/>
            </a:prstGeom>
            <a:noFill/>
            <a:ln>
              <a:noFill/>
            </a:ln>
            <a:effectLst/>
            <a:extLst/>
          </p:spPr>
          <p:txBody>
            <a:bodyPr lIns="0" tIns="0" rIns="0" bIns="0" anchor="b"/>
            <a:lstStyle/>
            <a:p>
              <a:pPr marL="574016" indent="-574016" eaLnBrk="0" hangingPunct="0">
                <a:tabLst>
                  <a:tab pos="531202" algn="r"/>
                </a:tabLst>
                <a:defRPr/>
              </a:pPr>
              <a:r>
                <a:rPr lang="en-US" sz="1200" b="0">
                  <a:solidFill>
                    <a:schemeClr val="tx1"/>
                  </a:solidFill>
                </a:rPr>
                <a:t>	*	Footnote</a:t>
              </a:r>
            </a:p>
            <a:p>
              <a:pPr marL="574016" indent="-574016" eaLnBrk="0" hangingPunct="0">
                <a:spcBef>
                  <a:spcPct val="20000"/>
                </a:spcBef>
                <a:tabLst>
                  <a:tab pos="531202" algn="r"/>
                </a:tabLst>
                <a:defRPr/>
              </a:pPr>
              <a:r>
                <a:rPr lang="en-US" sz="1200" b="0">
                  <a:solidFill>
                    <a:schemeClr val="tx1"/>
                  </a:solidFill>
                </a:rPr>
                <a:t>	Source:	Source</a:t>
              </a:r>
            </a:p>
          </p:txBody>
        </p:sp>
      </p:grpSp>
      <p:sp>
        <p:nvSpPr>
          <p:cNvPr id="1027" name="Rectangle 2"/>
          <p:cNvSpPr>
            <a:spLocks noGrp="1" noChangeArrowheads="1"/>
          </p:cNvSpPr>
          <p:nvPr>
            <p:ph type="title"/>
          </p:nvPr>
        </p:nvSpPr>
        <p:spPr bwMode="auto">
          <a:xfrm>
            <a:off x="119063" y="230214"/>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894325" rtl="0" eaLnBrk="0" fontAlgn="base" hangingPunct="0">
        <a:spcBef>
          <a:spcPct val="0"/>
        </a:spcBef>
        <a:spcAft>
          <a:spcPct val="0"/>
        </a:spcAft>
        <a:defRPr sz="4400" b="1">
          <a:solidFill>
            <a:schemeClr val="tx2"/>
          </a:solidFill>
          <a:latin typeface="+mj-lt"/>
          <a:ea typeface="+mj-ea"/>
          <a:cs typeface="+mj-cs"/>
        </a:defRPr>
      </a:lvl1pPr>
      <a:lvl2pPr algn="l" defTabSz="894325" rtl="0" eaLnBrk="0" fontAlgn="base" hangingPunct="0">
        <a:spcBef>
          <a:spcPct val="0"/>
        </a:spcBef>
        <a:spcAft>
          <a:spcPct val="0"/>
        </a:spcAft>
        <a:defRPr sz="4400" b="1">
          <a:solidFill>
            <a:schemeClr val="tx2"/>
          </a:solidFill>
          <a:latin typeface="Arial" charset="0"/>
        </a:defRPr>
      </a:lvl2pPr>
      <a:lvl3pPr algn="l" defTabSz="894325" rtl="0" eaLnBrk="0" fontAlgn="base" hangingPunct="0">
        <a:spcBef>
          <a:spcPct val="0"/>
        </a:spcBef>
        <a:spcAft>
          <a:spcPct val="0"/>
        </a:spcAft>
        <a:defRPr sz="4400" b="1">
          <a:solidFill>
            <a:schemeClr val="tx2"/>
          </a:solidFill>
          <a:latin typeface="Arial" charset="0"/>
        </a:defRPr>
      </a:lvl3pPr>
      <a:lvl4pPr algn="l" defTabSz="894325" rtl="0" eaLnBrk="0" fontAlgn="base" hangingPunct="0">
        <a:spcBef>
          <a:spcPct val="0"/>
        </a:spcBef>
        <a:spcAft>
          <a:spcPct val="0"/>
        </a:spcAft>
        <a:defRPr sz="4400" b="1">
          <a:solidFill>
            <a:schemeClr val="tx2"/>
          </a:solidFill>
          <a:latin typeface="Arial" charset="0"/>
        </a:defRPr>
      </a:lvl4pPr>
      <a:lvl5pPr algn="l" defTabSz="894325" rtl="0" eaLnBrk="0" fontAlgn="base" hangingPunct="0">
        <a:spcBef>
          <a:spcPct val="0"/>
        </a:spcBef>
        <a:spcAft>
          <a:spcPct val="0"/>
        </a:spcAft>
        <a:defRPr sz="4400" b="1">
          <a:solidFill>
            <a:schemeClr val="tx2"/>
          </a:solidFill>
          <a:latin typeface="Arial" charset="0"/>
        </a:defRPr>
      </a:lvl5pPr>
      <a:lvl6pPr marL="456677" algn="l" defTabSz="894325" rtl="0" fontAlgn="base">
        <a:spcBef>
          <a:spcPct val="0"/>
        </a:spcBef>
        <a:spcAft>
          <a:spcPct val="0"/>
        </a:spcAft>
        <a:defRPr b="1">
          <a:solidFill>
            <a:schemeClr val="tx2"/>
          </a:solidFill>
          <a:latin typeface="Arial" charset="0"/>
        </a:defRPr>
      </a:lvl6pPr>
      <a:lvl7pPr marL="913351" algn="l" defTabSz="894325" rtl="0" fontAlgn="base">
        <a:spcBef>
          <a:spcPct val="0"/>
        </a:spcBef>
        <a:spcAft>
          <a:spcPct val="0"/>
        </a:spcAft>
        <a:defRPr b="1">
          <a:solidFill>
            <a:schemeClr val="tx2"/>
          </a:solidFill>
          <a:latin typeface="Arial" charset="0"/>
        </a:defRPr>
      </a:lvl7pPr>
      <a:lvl8pPr marL="1370032" algn="l" defTabSz="894325" rtl="0" fontAlgn="base">
        <a:spcBef>
          <a:spcPct val="0"/>
        </a:spcBef>
        <a:spcAft>
          <a:spcPct val="0"/>
        </a:spcAft>
        <a:defRPr b="1">
          <a:solidFill>
            <a:schemeClr val="tx2"/>
          </a:solidFill>
          <a:latin typeface="Arial" charset="0"/>
        </a:defRPr>
      </a:lvl8pPr>
      <a:lvl9pPr marL="1826707" algn="l" defTabSz="894325" rtl="0" fontAlgn="base">
        <a:spcBef>
          <a:spcPct val="0"/>
        </a:spcBef>
        <a:spcAft>
          <a:spcPct val="0"/>
        </a:spcAft>
        <a:defRPr b="1">
          <a:solidFill>
            <a:schemeClr val="tx2"/>
          </a:solidFill>
          <a:latin typeface="Arial" charset="0"/>
        </a:defRPr>
      </a:lvl9pPr>
    </p:titleStyle>
    <p:bodyStyle>
      <a:lvl1pPr marL="342509" indent="-342509" algn="l" defTabSz="894325" rtl="0" eaLnBrk="0" fontAlgn="base" hangingPunct="0">
        <a:spcBef>
          <a:spcPct val="0"/>
        </a:spcBef>
        <a:spcAft>
          <a:spcPct val="0"/>
        </a:spcAft>
        <a:buSzPct val="120000"/>
        <a:buChar char="•"/>
        <a:defRPr sz="1600">
          <a:solidFill>
            <a:schemeClr val="tx1"/>
          </a:solidFill>
          <a:latin typeface="+mn-lt"/>
          <a:ea typeface="+mn-ea"/>
          <a:cs typeface="+mn-cs"/>
        </a:defRPr>
      </a:lvl1pPr>
      <a:lvl2pPr marL="144296" indent="-142711" algn="l" defTabSz="894325" rtl="0" eaLnBrk="0" fontAlgn="base" hangingPunct="0">
        <a:spcBef>
          <a:spcPct val="0"/>
        </a:spcBef>
        <a:spcAft>
          <a:spcPct val="0"/>
        </a:spcAft>
        <a:buSzPct val="120000"/>
        <a:buChar char="•"/>
        <a:defRPr sz="1600">
          <a:solidFill>
            <a:schemeClr val="tx1"/>
          </a:solidFill>
          <a:latin typeface="+mn-lt"/>
        </a:defRPr>
      </a:lvl2pPr>
      <a:lvl3pPr marL="294937" indent="-149058" algn="l" defTabSz="894325" rtl="0" eaLnBrk="0" fontAlgn="base" hangingPunct="0">
        <a:spcBef>
          <a:spcPct val="0"/>
        </a:spcBef>
        <a:spcAft>
          <a:spcPct val="0"/>
        </a:spcAft>
        <a:buChar char="–"/>
        <a:defRPr sz="1600">
          <a:solidFill>
            <a:schemeClr val="tx1"/>
          </a:solidFill>
          <a:latin typeface="+mn-lt"/>
        </a:defRPr>
      </a:lvl3pPr>
      <a:lvl4pPr marL="431306" indent="-134786" algn="l" defTabSz="894325" rtl="0" eaLnBrk="0" fontAlgn="base" hangingPunct="0">
        <a:spcBef>
          <a:spcPct val="0"/>
        </a:spcBef>
        <a:spcAft>
          <a:spcPct val="0"/>
        </a:spcAft>
        <a:buSzPct val="89000"/>
        <a:buChar char="•"/>
        <a:defRPr sz="1600">
          <a:solidFill>
            <a:schemeClr val="tx1"/>
          </a:solidFill>
          <a:latin typeface="+mn-lt"/>
        </a:defRPr>
      </a:lvl4pPr>
      <a:lvl5pPr marL="581943" indent="-149058" algn="l" defTabSz="894325"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8"/>
            </p:custDataLst>
            <p:extLst>
              <p:ext uri="{D42A27DB-BD31-4B8C-83A1-F6EECF244321}">
                <p14:modId xmlns:p14="http://schemas.microsoft.com/office/powerpoint/2010/main" val="10634476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00"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4016" indent="-574016" eaLnBrk="0" hangingPunct="0">
                <a:tabLst>
                  <a:tab pos="531202" algn="r"/>
                </a:tabLst>
              </a:pPr>
              <a:r>
                <a:rPr lang="en-US" sz="1200" b="0">
                  <a:solidFill>
                    <a:srgbClr val="000000"/>
                  </a:solidFill>
                </a:rPr>
                <a:t>	*	Footnote</a:t>
              </a:r>
            </a:p>
            <a:p>
              <a:pPr marL="574016" indent="-574016" eaLnBrk="0" hangingPunct="0">
                <a:spcBef>
                  <a:spcPct val="20000"/>
                </a:spcBef>
                <a:tabLst>
                  <a:tab pos="531202" algn="r"/>
                </a:tabLst>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10"/>
            <a:ext cx="8618537"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4325">
              <a:spcBef>
                <a:spcPct val="0"/>
              </a:spcBef>
              <a:spcAft>
                <a:spcPct val="0"/>
              </a:spcAft>
              <a:buSzTx/>
              <a:buFontTx/>
              <a:buNone/>
              <a:defRPr sz="1000"/>
            </a:lvl1pPr>
          </a:lstStyle>
          <a:p>
            <a:pPr>
              <a:defRPr/>
            </a:pPr>
            <a:fld id="{2F3592C1-8009-42FC-BF36-63AD403491AA}" type="slidenum">
              <a:rPr lang="en-US" b="0">
                <a:solidFill>
                  <a:srgbClr val="000000"/>
                </a:solidFill>
              </a:rPr>
              <a:pPr>
                <a:defRPr/>
              </a:pPr>
              <a:t>‹#›</a:t>
            </a:fld>
            <a:endParaRPr lang="en-US" b="0">
              <a:solidFill>
                <a:srgbClr val="000000"/>
              </a:solidFill>
            </a:endParaRPr>
          </a:p>
        </p:txBody>
      </p:sp>
      <p:pic>
        <p:nvPicPr>
          <p:cNvPr id="1030" name="Picture 95" descr="elpengri"/>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2200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iming>
    <p:tnLst>
      <p:par>
        <p:cTn id="1" dur="indefinite" restart="never" nodeType="tmRoot"/>
      </p:par>
    </p:tnLst>
  </p:timing>
  <p:hf hdr="0" ftr="0" dt="0"/>
  <p:txStyles>
    <p:titleStyle>
      <a:lvl1pPr algn="l" defTabSz="894325" rtl="0" eaLnBrk="0" fontAlgn="base" hangingPunct="0">
        <a:spcBef>
          <a:spcPct val="0"/>
        </a:spcBef>
        <a:spcAft>
          <a:spcPct val="0"/>
        </a:spcAft>
        <a:defRPr sz="1900" b="1">
          <a:solidFill>
            <a:schemeClr val="tx2"/>
          </a:solidFill>
          <a:latin typeface="+mj-lt"/>
          <a:ea typeface="+mj-ea"/>
          <a:cs typeface="+mj-cs"/>
        </a:defRPr>
      </a:lvl1pPr>
      <a:lvl2pPr algn="l" defTabSz="894325" rtl="0" eaLnBrk="0" fontAlgn="base" hangingPunct="0">
        <a:spcBef>
          <a:spcPct val="0"/>
        </a:spcBef>
        <a:spcAft>
          <a:spcPct val="0"/>
        </a:spcAft>
        <a:defRPr sz="1900" b="1">
          <a:solidFill>
            <a:schemeClr val="tx2"/>
          </a:solidFill>
          <a:latin typeface="Arial" charset="0"/>
        </a:defRPr>
      </a:lvl2pPr>
      <a:lvl3pPr algn="l" defTabSz="894325" rtl="0" eaLnBrk="0" fontAlgn="base" hangingPunct="0">
        <a:spcBef>
          <a:spcPct val="0"/>
        </a:spcBef>
        <a:spcAft>
          <a:spcPct val="0"/>
        </a:spcAft>
        <a:defRPr sz="1900" b="1">
          <a:solidFill>
            <a:schemeClr val="tx2"/>
          </a:solidFill>
          <a:latin typeface="Arial" charset="0"/>
        </a:defRPr>
      </a:lvl3pPr>
      <a:lvl4pPr algn="l" defTabSz="894325" rtl="0" eaLnBrk="0" fontAlgn="base" hangingPunct="0">
        <a:spcBef>
          <a:spcPct val="0"/>
        </a:spcBef>
        <a:spcAft>
          <a:spcPct val="0"/>
        </a:spcAft>
        <a:defRPr sz="1900" b="1">
          <a:solidFill>
            <a:schemeClr val="tx2"/>
          </a:solidFill>
          <a:latin typeface="Arial" charset="0"/>
        </a:defRPr>
      </a:lvl4pPr>
      <a:lvl5pPr algn="l" defTabSz="894325" rtl="0" eaLnBrk="0" fontAlgn="base" hangingPunct="0">
        <a:spcBef>
          <a:spcPct val="0"/>
        </a:spcBef>
        <a:spcAft>
          <a:spcPct val="0"/>
        </a:spcAft>
        <a:defRPr sz="1900" b="1">
          <a:solidFill>
            <a:schemeClr val="tx2"/>
          </a:solidFill>
          <a:latin typeface="Arial" charset="0"/>
        </a:defRPr>
      </a:lvl5pPr>
      <a:lvl6pPr marL="456677" algn="l" defTabSz="894325" rtl="0" fontAlgn="base">
        <a:spcBef>
          <a:spcPct val="0"/>
        </a:spcBef>
        <a:spcAft>
          <a:spcPct val="0"/>
        </a:spcAft>
        <a:defRPr sz="1900" b="1">
          <a:solidFill>
            <a:schemeClr val="tx2"/>
          </a:solidFill>
          <a:latin typeface="Arial" charset="0"/>
        </a:defRPr>
      </a:lvl6pPr>
      <a:lvl7pPr marL="913351" algn="l" defTabSz="894325" rtl="0" fontAlgn="base">
        <a:spcBef>
          <a:spcPct val="0"/>
        </a:spcBef>
        <a:spcAft>
          <a:spcPct val="0"/>
        </a:spcAft>
        <a:defRPr sz="1900" b="1">
          <a:solidFill>
            <a:schemeClr val="tx2"/>
          </a:solidFill>
          <a:latin typeface="Arial" charset="0"/>
        </a:defRPr>
      </a:lvl7pPr>
      <a:lvl8pPr marL="1370032" algn="l" defTabSz="894325" rtl="0" fontAlgn="base">
        <a:spcBef>
          <a:spcPct val="0"/>
        </a:spcBef>
        <a:spcAft>
          <a:spcPct val="0"/>
        </a:spcAft>
        <a:defRPr sz="1900" b="1">
          <a:solidFill>
            <a:schemeClr val="tx2"/>
          </a:solidFill>
          <a:latin typeface="Arial" charset="0"/>
        </a:defRPr>
      </a:lvl8pPr>
      <a:lvl9pPr marL="1826707" algn="l" defTabSz="894325" rtl="0" fontAlgn="base">
        <a:spcBef>
          <a:spcPct val="0"/>
        </a:spcBef>
        <a:spcAft>
          <a:spcPct val="0"/>
        </a:spcAft>
        <a:defRPr sz="1900" b="1">
          <a:solidFill>
            <a:schemeClr val="tx2"/>
          </a:solidFill>
          <a:latin typeface="Arial" charset="0"/>
        </a:defRPr>
      </a:lvl9pPr>
    </p:titleStyle>
    <p:bodyStyle>
      <a:lvl1pPr marL="342509" indent="-342509" algn="l" defTabSz="894325" rtl="0" eaLnBrk="0" fontAlgn="base" hangingPunct="0">
        <a:spcBef>
          <a:spcPct val="0"/>
        </a:spcBef>
        <a:spcAft>
          <a:spcPct val="0"/>
        </a:spcAft>
        <a:buSzPct val="120000"/>
        <a:defRPr sz="1600">
          <a:solidFill>
            <a:schemeClr val="tx1"/>
          </a:solidFill>
          <a:latin typeface="+mn-lt"/>
          <a:ea typeface="+mn-ea"/>
          <a:cs typeface="+mn-cs"/>
        </a:defRPr>
      </a:lvl1pPr>
      <a:lvl2pPr marL="144296" indent="-142711" algn="l" defTabSz="894325" rtl="0" eaLnBrk="0" fontAlgn="base" hangingPunct="0">
        <a:spcBef>
          <a:spcPct val="0"/>
        </a:spcBef>
        <a:spcAft>
          <a:spcPct val="0"/>
        </a:spcAft>
        <a:buSzPct val="120000"/>
        <a:buChar char="•"/>
        <a:defRPr sz="1600">
          <a:solidFill>
            <a:schemeClr val="tx1"/>
          </a:solidFill>
          <a:latin typeface="+mn-lt"/>
        </a:defRPr>
      </a:lvl2pPr>
      <a:lvl3pPr marL="294937" indent="-149058" algn="l" defTabSz="894325" rtl="0" eaLnBrk="0" fontAlgn="base" hangingPunct="0">
        <a:spcBef>
          <a:spcPct val="0"/>
        </a:spcBef>
        <a:spcAft>
          <a:spcPct val="0"/>
        </a:spcAft>
        <a:buChar char="–"/>
        <a:defRPr sz="1600">
          <a:solidFill>
            <a:schemeClr val="tx1"/>
          </a:solidFill>
          <a:latin typeface="+mn-lt"/>
        </a:defRPr>
      </a:lvl3pPr>
      <a:lvl4pPr marL="431306" indent="-134786" algn="l" defTabSz="894325" rtl="0" eaLnBrk="0" fontAlgn="base" hangingPunct="0">
        <a:spcBef>
          <a:spcPct val="0"/>
        </a:spcBef>
        <a:spcAft>
          <a:spcPct val="0"/>
        </a:spcAft>
        <a:buSzPct val="89000"/>
        <a:buChar char="•"/>
        <a:defRPr sz="1600">
          <a:solidFill>
            <a:schemeClr val="tx1"/>
          </a:solidFill>
          <a:latin typeface="+mn-lt"/>
        </a:defRPr>
      </a:lvl4pPr>
      <a:lvl5pPr marL="581943" indent="-149058" algn="l" defTabSz="894325" rtl="0" eaLnBrk="0" fontAlgn="base" hangingPunct="0">
        <a:spcBef>
          <a:spcPct val="0"/>
        </a:spcBef>
        <a:spcAft>
          <a:spcPct val="0"/>
        </a:spcAft>
        <a:buSzPct val="75000"/>
        <a:buChar char="–"/>
        <a:defRPr sz="1600">
          <a:solidFill>
            <a:schemeClr val="tx1"/>
          </a:solidFill>
          <a:latin typeface="+mn-lt"/>
        </a:defRPr>
      </a:lvl5pPr>
      <a:lvl6pPr marL="1038623" indent="-149058" algn="l" defTabSz="894325" rtl="0" fontAlgn="base">
        <a:spcBef>
          <a:spcPct val="0"/>
        </a:spcBef>
        <a:spcAft>
          <a:spcPct val="0"/>
        </a:spcAft>
        <a:buSzPct val="75000"/>
        <a:buChar char="–"/>
        <a:defRPr sz="1600">
          <a:solidFill>
            <a:schemeClr val="tx1"/>
          </a:solidFill>
          <a:latin typeface="+mn-lt"/>
        </a:defRPr>
      </a:lvl6pPr>
      <a:lvl7pPr marL="1495299" indent="-149058" algn="l" defTabSz="894325" rtl="0" fontAlgn="base">
        <a:spcBef>
          <a:spcPct val="0"/>
        </a:spcBef>
        <a:spcAft>
          <a:spcPct val="0"/>
        </a:spcAft>
        <a:buSzPct val="75000"/>
        <a:buChar char="–"/>
        <a:defRPr sz="1600">
          <a:solidFill>
            <a:schemeClr val="tx1"/>
          </a:solidFill>
          <a:latin typeface="+mn-lt"/>
        </a:defRPr>
      </a:lvl7pPr>
      <a:lvl8pPr marL="1951976" indent="-149058" algn="l" defTabSz="894325" rtl="0" fontAlgn="base">
        <a:spcBef>
          <a:spcPct val="0"/>
        </a:spcBef>
        <a:spcAft>
          <a:spcPct val="0"/>
        </a:spcAft>
        <a:buSzPct val="75000"/>
        <a:buChar char="–"/>
        <a:defRPr sz="1600">
          <a:solidFill>
            <a:schemeClr val="tx1"/>
          </a:solidFill>
          <a:latin typeface="+mn-lt"/>
        </a:defRPr>
      </a:lvl8pPr>
      <a:lvl9pPr marL="2408650" indent="-149058" algn="l" defTabSz="894325"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3351" rtl="0" eaLnBrk="1" latinLnBrk="0" hangingPunct="1">
        <a:defRPr sz="1800" kern="1200">
          <a:solidFill>
            <a:schemeClr val="tx1"/>
          </a:solidFill>
          <a:latin typeface="+mn-lt"/>
          <a:ea typeface="+mn-ea"/>
          <a:cs typeface="+mn-cs"/>
        </a:defRPr>
      </a:lvl1pPr>
      <a:lvl2pPr marL="456677" algn="l" defTabSz="913351" rtl="0" eaLnBrk="1" latinLnBrk="0" hangingPunct="1">
        <a:defRPr sz="1800" kern="1200">
          <a:solidFill>
            <a:schemeClr val="tx1"/>
          </a:solidFill>
          <a:latin typeface="+mn-lt"/>
          <a:ea typeface="+mn-ea"/>
          <a:cs typeface="+mn-cs"/>
        </a:defRPr>
      </a:lvl2pPr>
      <a:lvl3pPr marL="913351" algn="l" defTabSz="913351" rtl="0" eaLnBrk="1" latinLnBrk="0" hangingPunct="1">
        <a:defRPr sz="1800" kern="1200">
          <a:solidFill>
            <a:schemeClr val="tx1"/>
          </a:solidFill>
          <a:latin typeface="+mn-lt"/>
          <a:ea typeface="+mn-ea"/>
          <a:cs typeface="+mn-cs"/>
        </a:defRPr>
      </a:lvl3pPr>
      <a:lvl4pPr marL="1370032" algn="l" defTabSz="913351" rtl="0" eaLnBrk="1" latinLnBrk="0" hangingPunct="1">
        <a:defRPr sz="1800" kern="1200">
          <a:solidFill>
            <a:schemeClr val="tx1"/>
          </a:solidFill>
          <a:latin typeface="+mn-lt"/>
          <a:ea typeface="+mn-ea"/>
          <a:cs typeface="+mn-cs"/>
        </a:defRPr>
      </a:lvl4pPr>
      <a:lvl5pPr marL="1826707" algn="l" defTabSz="913351" rtl="0" eaLnBrk="1" latinLnBrk="0" hangingPunct="1">
        <a:defRPr sz="1800" kern="1200">
          <a:solidFill>
            <a:schemeClr val="tx1"/>
          </a:solidFill>
          <a:latin typeface="+mn-lt"/>
          <a:ea typeface="+mn-ea"/>
          <a:cs typeface="+mn-cs"/>
        </a:defRPr>
      </a:lvl5pPr>
      <a:lvl6pPr marL="2283381" algn="l" defTabSz="913351" rtl="0" eaLnBrk="1" latinLnBrk="0" hangingPunct="1">
        <a:defRPr sz="1800" kern="1200">
          <a:solidFill>
            <a:schemeClr val="tx1"/>
          </a:solidFill>
          <a:latin typeface="+mn-lt"/>
          <a:ea typeface="+mn-ea"/>
          <a:cs typeface="+mn-cs"/>
        </a:defRPr>
      </a:lvl6pPr>
      <a:lvl7pPr marL="2740055" algn="l" defTabSz="913351" rtl="0" eaLnBrk="1" latinLnBrk="0" hangingPunct="1">
        <a:defRPr sz="1800" kern="1200">
          <a:solidFill>
            <a:schemeClr val="tx1"/>
          </a:solidFill>
          <a:latin typeface="+mn-lt"/>
          <a:ea typeface="+mn-ea"/>
          <a:cs typeface="+mn-cs"/>
        </a:defRPr>
      </a:lvl7pPr>
      <a:lvl8pPr marL="3196737" algn="l" defTabSz="913351" rtl="0" eaLnBrk="1" latinLnBrk="0" hangingPunct="1">
        <a:defRPr sz="1800" kern="1200">
          <a:solidFill>
            <a:schemeClr val="tx1"/>
          </a:solidFill>
          <a:latin typeface="+mn-lt"/>
          <a:ea typeface="+mn-ea"/>
          <a:cs typeface="+mn-cs"/>
        </a:defRPr>
      </a:lvl8pPr>
      <a:lvl9pPr marL="3653413" algn="l" defTabSz="91335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1324806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5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21"/>
              </p:custDataLst>
            </p:nvPr>
          </p:nvSpPr>
          <p:spPr bwMode="auto">
            <a:xfrm>
              <a:off x="79" y="3964"/>
              <a:ext cx="5160" cy="253"/>
            </a:xfrm>
            <a:prstGeom prst="rect">
              <a:avLst/>
            </a:prstGeom>
            <a:noFill/>
            <a:ln>
              <a:noFill/>
            </a:ln>
            <a:effectLst/>
            <a:extLst/>
          </p:spPr>
          <p:txBody>
            <a:bodyPr lIns="0" tIns="0" rIns="0" bIns="0" anchor="b"/>
            <a:lstStyle/>
            <a:p>
              <a:pPr marL="574270" indent="-574270" eaLnBrk="0" hangingPunct="0">
                <a:tabLst>
                  <a:tab pos="531437" algn="r"/>
                </a:tabLst>
                <a:defRPr/>
              </a:pPr>
              <a:r>
                <a:rPr lang="en-US" sz="1200" b="0">
                  <a:solidFill>
                    <a:srgbClr val="000000"/>
                  </a:solidFill>
                </a:rPr>
                <a:t>	*	Footnote</a:t>
              </a:r>
            </a:p>
            <a:p>
              <a:pPr marL="574270" indent="-574270" eaLnBrk="0" hangingPunct="0">
                <a:spcBef>
                  <a:spcPct val="20000"/>
                </a:spcBef>
                <a:tabLst>
                  <a:tab pos="531437" algn="r"/>
                </a:tabLst>
                <a:defRPr/>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04"/>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solidFill>
                  <a:srgbClr val="000000"/>
                </a:solidFill>
              </a:rPr>
              <a:pPr>
                <a:defRPr/>
              </a:pPr>
              <a:t>‹#›</a:t>
            </a:fld>
            <a:endParaRPr lang="en-US">
              <a:solidFill>
                <a:srgbClr val="000000"/>
              </a:solidFill>
            </a:endParaRPr>
          </a:p>
        </p:txBody>
      </p:sp>
      <p:pic>
        <p:nvPicPr>
          <p:cNvPr id="9" name="Picture 95" descr="elpengri"/>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21212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l" defTabSz="894720" rtl="0" eaLnBrk="0" fontAlgn="base" hangingPunct="0">
        <a:spcBef>
          <a:spcPct val="0"/>
        </a:spcBef>
        <a:spcAft>
          <a:spcPct val="0"/>
        </a:spcAft>
        <a:defRPr sz="4400" b="1">
          <a:solidFill>
            <a:schemeClr val="tx2"/>
          </a:solidFill>
          <a:latin typeface="+mj-lt"/>
          <a:ea typeface="+mj-ea"/>
          <a:cs typeface="+mj-cs"/>
        </a:defRPr>
      </a:lvl1pPr>
      <a:lvl2pPr algn="l" defTabSz="894720" rtl="0" eaLnBrk="0" fontAlgn="base" hangingPunct="0">
        <a:spcBef>
          <a:spcPct val="0"/>
        </a:spcBef>
        <a:spcAft>
          <a:spcPct val="0"/>
        </a:spcAft>
        <a:defRPr sz="4400" b="1">
          <a:solidFill>
            <a:schemeClr val="tx2"/>
          </a:solidFill>
          <a:latin typeface="Arial" charset="0"/>
        </a:defRPr>
      </a:lvl2pPr>
      <a:lvl3pPr algn="l" defTabSz="894720" rtl="0" eaLnBrk="0" fontAlgn="base" hangingPunct="0">
        <a:spcBef>
          <a:spcPct val="0"/>
        </a:spcBef>
        <a:spcAft>
          <a:spcPct val="0"/>
        </a:spcAft>
        <a:defRPr sz="4400" b="1">
          <a:solidFill>
            <a:schemeClr val="tx2"/>
          </a:solidFill>
          <a:latin typeface="Arial" charset="0"/>
        </a:defRPr>
      </a:lvl3pPr>
      <a:lvl4pPr algn="l" defTabSz="894720" rtl="0" eaLnBrk="0" fontAlgn="base" hangingPunct="0">
        <a:spcBef>
          <a:spcPct val="0"/>
        </a:spcBef>
        <a:spcAft>
          <a:spcPct val="0"/>
        </a:spcAft>
        <a:defRPr sz="4400" b="1">
          <a:solidFill>
            <a:schemeClr val="tx2"/>
          </a:solidFill>
          <a:latin typeface="Arial" charset="0"/>
        </a:defRPr>
      </a:lvl4pPr>
      <a:lvl5pPr algn="l" defTabSz="894720" rtl="0" eaLnBrk="0" fontAlgn="base" hangingPunct="0">
        <a:spcBef>
          <a:spcPct val="0"/>
        </a:spcBef>
        <a:spcAft>
          <a:spcPct val="0"/>
        </a:spcAft>
        <a:defRPr sz="4400" b="1">
          <a:solidFill>
            <a:schemeClr val="tx2"/>
          </a:solidFill>
          <a:latin typeface="Arial" charset="0"/>
        </a:defRPr>
      </a:lvl5pPr>
      <a:lvl6pPr marL="456878" algn="l" defTabSz="894720" rtl="0" fontAlgn="base">
        <a:spcBef>
          <a:spcPct val="0"/>
        </a:spcBef>
        <a:spcAft>
          <a:spcPct val="0"/>
        </a:spcAft>
        <a:defRPr b="1">
          <a:solidFill>
            <a:schemeClr val="tx2"/>
          </a:solidFill>
          <a:latin typeface="Arial" charset="0"/>
        </a:defRPr>
      </a:lvl6pPr>
      <a:lvl7pPr marL="913754" algn="l" defTabSz="894720" rtl="0" fontAlgn="base">
        <a:spcBef>
          <a:spcPct val="0"/>
        </a:spcBef>
        <a:spcAft>
          <a:spcPct val="0"/>
        </a:spcAft>
        <a:defRPr b="1">
          <a:solidFill>
            <a:schemeClr val="tx2"/>
          </a:solidFill>
          <a:latin typeface="Arial" charset="0"/>
        </a:defRPr>
      </a:lvl7pPr>
      <a:lvl8pPr marL="1370635" algn="l" defTabSz="894720" rtl="0" fontAlgn="base">
        <a:spcBef>
          <a:spcPct val="0"/>
        </a:spcBef>
        <a:spcAft>
          <a:spcPct val="0"/>
        </a:spcAft>
        <a:defRPr b="1">
          <a:solidFill>
            <a:schemeClr val="tx2"/>
          </a:solidFill>
          <a:latin typeface="Arial" charset="0"/>
        </a:defRPr>
      </a:lvl8pPr>
      <a:lvl9pPr marL="1827511" algn="l" defTabSz="894720" rtl="0" fontAlgn="base">
        <a:spcBef>
          <a:spcPct val="0"/>
        </a:spcBef>
        <a:spcAft>
          <a:spcPct val="0"/>
        </a:spcAft>
        <a:defRPr b="1">
          <a:solidFill>
            <a:schemeClr val="tx2"/>
          </a:solidFill>
          <a:latin typeface="Arial" charset="0"/>
        </a:defRPr>
      </a:lvl9pPr>
    </p:titleStyle>
    <p:body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3754" rtl="0" eaLnBrk="1" latinLnBrk="0" hangingPunct="1">
        <a:defRPr sz="1800" kern="1200">
          <a:solidFill>
            <a:schemeClr val="tx1"/>
          </a:solidFill>
          <a:latin typeface="+mn-lt"/>
          <a:ea typeface="+mn-ea"/>
          <a:cs typeface="+mn-cs"/>
        </a:defRPr>
      </a:lvl1pPr>
      <a:lvl2pPr marL="456878" algn="l" defTabSz="913754" rtl="0" eaLnBrk="1" latinLnBrk="0" hangingPunct="1">
        <a:defRPr sz="1800" kern="1200">
          <a:solidFill>
            <a:schemeClr val="tx1"/>
          </a:solidFill>
          <a:latin typeface="+mn-lt"/>
          <a:ea typeface="+mn-ea"/>
          <a:cs typeface="+mn-cs"/>
        </a:defRPr>
      </a:lvl2pPr>
      <a:lvl3pPr marL="913754" algn="l" defTabSz="913754" rtl="0" eaLnBrk="1" latinLnBrk="0" hangingPunct="1">
        <a:defRPr sz="1800" kern="1200">
          <a:solidFill>
            <a:schemeClr val="tx1"/>
          </a:solidFill>
          <a:latin typeface="+mn-lt"/>
          <a:ea typeface="+mn-ea"/>
          <a:cs typeface="+mn-cs"/>
        </a:defRPr>
      </a:lvl3pPr>
      <a:lvl4pPr marL="1370635" algn="l" defTabSz="913754" rtl="0" eaLnBrk="1" latinLnBrk="0" hangingPunct="1">
        <a:defRPr sz="1800" kern="1200">
          <a:solidFill>
            <a:schemeClr val="tx1"/>
          </a:solidFill>
          <a:latin typeface="+mn-lt"/>
          <a:ea typeface="+mn-ea"/>
          <a:cs typeface="+mn-cs"/>
        </a:defRPr>
      </a:lvl4pPr>
      <a:lvl5pPr marL="1827511" algn="l" defTabSz="913754" rtl="0" eaLnBrk="1" latinLnBrk="0" hangingPunct="1">
        <a:defRPr sz="1800" kern="1200">
          <a:solidFill>
            <a:schemeClr val="tx1"/>
          </a:solidFill>
          <a:latin typeface="+mn-lt"/>
          <a:ea typeface="+mn-ea"/>
          <a:cs typeface="+mn-cs"/>
        </a:defRPr>
      </a:lvl5pPr>
      <a:lvl6pPr marL="2284387" algn="l" defTabSz="913754" rtl="0" eaLnBrk="1" latinLnBrk="0" hangingPunct="1">
        <a:defRPr sz="1800" kern="1200">
          <a:solidFill>
            <a:schemeClr val="tx1"/>
          </a:solidFill>
          <a:latin typeface="+mn-lt"/>
          <a:ea typeface="+mn-ea"/>
          <a:cs typeface="+mn-cs"/>
        </a:defRPr>
      </a:lvl6pPr>
      <a:lvl7pPr marL="2741264" algn="l" defTabSz="913754" rtl="0" eaLnBrk="1" latinLnBrk="0" hangingPunct="1">
        <a:defRPr sz="1800" kern="1200">
          <a:solidFill>
            <a:schemeClr val="tx1"/>
          </a:solidFill>
          <a:latin typeface="+mn-lt"/>
          <a:ea typeface="+mn-ea"/>
          <a:cs typeface="+mn-cs"/>
        </a:defRPr>
      </a:lvl7pPr>
      <a:lvl8pPr marL="3198145" algn="l" defTabSz="913754" rtl="0" eaLnBrk="1" latinLnBrk="0" hangingPunct="1">
        <a:defRPr sz="1800" kern="1200">
          <a:solidFill>
            <a:schemeClr val="tx1"/>
          </a:solidFill>
          <a:latin typeface="+mn-lt"/>
          <a:ea typeface="+mn-ea"/>
          <a:cs typeface="+mn-cs"/>
        </a:defRPr>
      </a:lvl8pPr>
      <a:lvl9pPr marL="3655023" algn="l" defTabSz="9137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 name="Rectangle 92"/>
          <p:cNvSpPr>
            <a:spLocks noGrp="1" noChangeArrowheads="1"/>
          </p:cNvSpPr>
          <p:nvPr>
            <p:ph type="sldNum" sz="quarter" idx="4"/>
          </p:nvPr>
        </p:nvSpPr>
        <p:spPr bwMode="auto">
          <a:xfrm>
            <a:off x="6899277" y="6511937"/>
            <a:ext cx="18669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3835">
              <a:defRPr sz="800">
                <a:latin typeface="+mn-lt"/>
              </a:defRPr>
            </a:lvl1pPr>
          </a:lstStyle>
          <a:p>
            <a:pPr>
              <a:defRPr/>
            </a:pPr>
            <a:fld id="{B7453D47-363D-435F-9B50-5710DBB2B97C}" type="slidenum">
              <a:rPr lang="en-US" b="0">
                <a:solidFill>
                  <a:srgbClr val="000000"/>
                </a:solidFill>
              </a:rPr>
              <a:pPr>
                <a:defRPr/>
              </a:pPr>
              <a:t>‹#›</a:t>
            </a:fld>
            <a:endParaRPr lang="en-US" b="0">
              <a:solidFill>
                <a:srgbClr val="000000"/>
              </a:solidFill>
            </a:endParaRPr>
          </a:p>
        </p:txBody>
      </p:sp>
      <p:grpSp>
        <p:nvGrpSpPr>
          <p:cNvPr id="1027"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Times New Roman" pitchFamily="18" charset="0"/>
                </a:defRPr>
              </a:lvl1pPr>
              <a:lvl2pPr marL="447675" defTabSz="895350">
                <a:defRPr sz="2400">
                  <a:solidFill>
                    <a:schemeClr val="tx1"/>
                  </a:solidFill>
                  <a:latin typeface="Times New Roman" pitchFamily="18" charset="0"/>
                </a:defRPr>
              </a:lvl2pPr>
              <a:lvl3pPr marL="895350" defTabSz="895350">
                <a:defRPr sz="2400">
                  <a:solidFill>
                    <a:schemeClr val="tx1"/>
                  </a:solidFill>
                  <a:latin typeface="Times New Roman" pitchFamily="18" charset="0"/>
                </a:defRPr>
              </a:lvl3pPr>
              <a:lvl4pPr marL="1344613" defTabSz="895350">
                <a:defRPr sz="2400">
                  <a:solidFill>
                    <a:schemeClr val="tx1"/>
                  </a:solidFill>
                  <a:latin typeface="Times New Roman" pitchFamily="18" charset="0"/>
                </a:defRPr>
              </a:lvl4pPr>
              <a:lvl5pPr marL="1792288" defTabSz="895350">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6"/>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3702" indent="-573702" eaLnBrk="0" hangingPunct="0">
                <a:tabLst>
                  <a:tab pos="530916" algn="r"/>
                </a:tabLst>
              </a:pPr>
              <a:r>
                <a:rPr lang="en-US" sz="1200" b="0">
                  <a:solidFill>
                    <a:srgbClr val="000000"/>
                  </a:solidFill>
                </a:rPr>
                <a:t>	*	Footnote</a:t>
              </a:r>
            </a:p>
            <a:p>
              <a:pPr marL="573702" indent="-573702" eaLnBrk="0" hangingPunct="0">
                <a:spcBef>
                  <a:spcPct val="20000"/>
                </a:spcBef>
                <a:tabLst>
                  <a:tab pos="530916" algn="r"/>
                </a:tabLst>
              </a:pPr>
              <a:r>
                <a:rPr lang="en-US" sz="1200" b="0">
                  <a:solidFill>
                    <a:srgbClr val="000000"/>
                  </a:solidFill>
                </a:rPr>
                <a:t>	Source:	Source</a:t>
              </a:r>
            </a:p>
          </p:txBody>
        </p:sp>
      </p:grpSp>
      <p:sp>
        <p:nvSpPr>
          <p:cNvPr id="1028" name="Rectangle 2"/>
          <p:cNvSpPr>
            <a:spLocks noGrp="1" noChangeArrowheads="1"/>
          </p:cNvSpPr>
          <p:nvPr>
            <p:ph type="title"/>
          </p:nvPr>
        </p:nvSpPr>
        <p:spPr bwMode="auto">
          <a:xfrm>
            <a:off x="119064" y="230189"/>
            <a:ext cx="8618537" cy="33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122239" y="1273177"/>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93" descr="elpengri"/>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81914" y="6443700"/>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9873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iming>
    <p:tnLst>
      <p:par>
        <p:cTn id="1" dur="indefinite" restart="never" nodeType="tmRoot"/>
      </p:par>
    </p:tnLst>
  </p:timing>
  <p:hf hdr="0" ftr="0" dt="0"/>
  <p:txStyles>
    <p:titleStyle>
      <a:lvl1pPr algn="l" defTabSz="893835" rtl="0" eaLnBrk="0" fontAlgn="base" hangingPunct="0">
        <a:spcBef>
          <a:spcPct val="0"/>
        </a:spcBef>
        <a:spcAft>
          <a:spcPct val="0"/>
        </a:spcAft>
        <a:defRPr sz="2100" b="1">
          <a:solidFill>
            <a:schemeClr val="folHlink"/>
          </a:solidFill>
          <a:latin typeface="+mj-lt"/>
          <a:ea typeface="+mj-ea"/>
          <a:cs typeface="+mj-cs"/>
        </a:defRPr>
      </a:lvl1pPr>
      <a:lvl2pPr algn="l" defTabSz="893835" rtl="0" eaLnBrk="0" fontAlgn="base" hangingPunct="0">
        <a:spcBef>
          <a:spcPct val="0"/>
        </a:spcBef>
        <a:spcAft>
          <a:spcPct val="0"/>
        </a:spcAft>
        <a:defRPr sz="2100" b="1">
          <a:solidFill>
            <a:schemeClr val="folHlink"/>
          </a:solidFill>
          <a:latin typeface="Arial" charset="0"/>
        </a:defRPr>
      </a:lvl2pPr>
      <a:lvl3pPr algn="l" defTabSz="893835" rtl="0" eaLnBrk="0" fontAlgn="base" hangingPunct="0">
        <a:spcBef>
          <a:spcPct val="0"/>
        </a:spcBef>
        <a:spcAft>
          <a:spcPct val="0"/>
        </a:spcAft>
        <a:defRPr sz="2100" b="1">
          <a:solidFill>
            <a:schemeClr val="folHlink"/>
          </a:solidFill>
          <a:latin typeface="Arial" charset="0"/>
        </a:defRPr>
      </a:lvl3pPr>
      <a:lvl4pPr algn="l" defTabSz="893835" rtl="0" eaLnBrk="0" fontAlgn="base" hangingPunct="0">
        <a:spcBef>
          <a:spcPct val="0"/>
        </a:spcBef>
        <a:spcAft>
          <a:spcPct val="0"/>
        </a:spcAft>
        <a:defRPr sz="2100" b="1">
          <a:solidFill>
            <a:schemeClr val="folHlink"/>
          </a:solidFill>
          <a:latin typeface="Arial" charset="0"/>
        </a:defRPr>
      </a:lvl4pPr>
      <a:lvl5pPr algn="l" defTabSz="893835" rtl="0" eaLnBrk="0" fontAlgn="base" hangingPunct="0">
        <a:spcBef>
          <a:spcPct val="0"/>
        </a:spcBef>
        <a:spcAft>
          <a:spcPct val="0"/>
        </a:spcAft>
        <a:defRPr sz="2100" b="1">
          <a:solidFill>
            <a:schemeClr val="folHlink"/>
          </a:solidFill>
          <a:latin typeface="Arial" charset="0"/>
        </a:defRPr>
      </a:lvl5pPr>
      <a:lvl6pPr marL="456428" algn="l" defTabSz="893835" rtl="0" fontAlgn="base">
        <a:spcBef>
          <a:spcPct val="0"/>
        </a:spcBef>
        <a:spcAft>
          <a:spcPct val="0"/>
        </a:spcAft>
        <a:defRPr sz="2100" b="1">
          <a:solidFill>
            <a:schemeClr val="folHlink"/>
          </a:solidFill>
          <a:latin typeface="Arial" charset="0"/>
        </a:defRPr>
      </a:lvl6pPr>
      <a:lvl7pPr marL="912853" algn="l" defTabSz="893835" rtl="0" fontAlgn="base">
        <a:spcBef>
          <a:spcPct val="0"/>
        </a:spcBef>
        <a:spcAft>
          <a:spcPct val="0"/>
        </a:spcAft>
        <a:defRPr sz="2100" b="1">
          <a:solidFill>
            <a:schemeClr val="folHlink"/>
          </a:solidFill>
          <a:latin typeface="Arial" charset="0"/>
        </a:defRPr>
      </a:lvl7pPr>
      <a:lvl8pPr marL="1369283" algn="l" defTabSz="893835" rtl="0" fontAlgn="base">
        <a:spcBef>
          <a:spcPct val="0"/>
        </a:spcBef>
        <a:spcAft>
          <a:spcPct val="0"/>
        </a:spcAft>
        <a:defRPr sz="2100" b="1">
          <a:solidFill>
            <a:schemeClr val="folHlink"/>
          </a:solidFill>
          <a:latin typeface="Arial" charset="0"/>
        </a:defRPr>
      </a:lvl8pPr>
      <a:lvl9pPr marL="1825707" algn="l" defTabSz="893835" rtl="0" fontAlgn="base">
        <a:spcBef>
          <a:spcPct val="0"/>
        </a:spcBef>
        <a:spcAft>
          <a:spcPct val="0"/>
        </a:spcAft>
        <a:defRPr sz="2100" b="1">
          <a:solidFill>
            <a:schemeClr val="folHlink"/>
          </a:solidFill>
          <a:latin typeface="Arial" charset="0"/>
        </a:defRPr>
      </a:lvl9pPr>
    </p:titleStyle>
    <p:bodyStyle>
      <a:lvl1pPr marL="342323" indent="-342323" algn="l" defTabSz="893835" rtl="0" eaLnBrk="0" fontAlgn="base" hangingPunct="0">
        <a:spcBef>
          <a:spcPct val="0"/>
        </a:spcBef>
        <a:spcAft>
          <a:spcPct val="0"/>
        </a:spcAft>
        <a:buSzPct val="120000"/>
        <a:defRPr sz="1600">
          <a:solidFill>
            <a:schemeClr val="tx1"/>
          </a:solidFill>
          <a:latin typeface="+mn-lt"/>
          <a:ea typeface="+mn-ea"/>
          <a:cs typeface="+mn-cs"/>
        </a:defRPr>
      </a:lvl1pPr>
      <a:lvl2pPr marL="144216" indent="-142633" algn="l" defTabSz="893835" rtl="0" eaLnBrk="0" fontAlgn="base" hangingPunct="0">
        <a:spcBef>
          <a:spcPct val="0"/>
        </a:spcBef>
        <a:spcAft>
          <a:spcPct val="0"/>
        </a:spcAft>
        <a:buSzPct val="120000"/>
        <a:buChar char="•"/>
        <a:defRPr sz="1600">
          <a:solidFill>
            <a:schemeClr val="tx1"/>
          </a:solidFill>
          <a:latin typeface="+mn-lt"/>
        </a:defRPr>
      </a:lvl2pPr>
      <a:lvl3pPr marL="294776" indent="-148977" algn="l" defTabSz="893835" rtl="0" eaLnBrk="0" fontAlgn="base" hangingPunct="0">
        <a:spcBef>
          <a:spcPct val="0"/>
        </a:spcBef>
        <a:spcAft>
          <a:spcPct val="0"/>
        </a:spcAft>
        <a:buChar char="–"/>
        <a:defRPr sz="1600">
          <a:solidFill>
            <a:schemeClr val="tx1"/>
          </a:solidFill>
          <a:latin typeface="+mn-lt"/>
        </a:defRPr>
      </a:lvl3pPr>
      <a:lvl4pPr marL="431071" indent="-134710" algn="l" defTabSz="893835" rtl="0" eaLnBrk="0" fontAlgn="base" hangingPunct="0">
        <a:spcBef>
          <a:spcPct val="0"/>
        </a:spcBef>
        <a:spcAft>
          <a:spcPct val="0"/>
        </a:spcAft>
        <a:buSzPct val="89000"/>
        <a:buChar char="•"/>
        <a:defRPr sz="1600">
          <a:solidFill>
            <a:schemeClr val="tx1"/>
          </a:solidFill>
          <a:latin typeface="+mn-lt"/>
        </a:defRPr>
      </a:lvl4pPr>
      <a:lvl5pPr marL="581625" indent="-148977" algn="l" defTabSz="893835" rtl="0" eaLnBrk="0" fontAlgn="base" hangingPunct="0">
        <a:spcBef>
          <a:spcPct val="0"/>
        </a:spcBef>
        <a:spcAft>
          <a:spcPct val="0"/>
        </a:spcAft>
        <a:buSzPct val="75000"/>
        <a:buChar char="–"/>
        <a:defRPr sz="1600">
          <a:solidFill>
            <a:schemeClr val="tx1"/>
          </a:solidFill>
          <a:latin typeface="+mn-lt"/>
        </a:defRPr>
      </a:lvl5pPr>
      <a:lvl6pPr marL="1038055" indent="-148977" algn="l" defTabSz="893835" rtl="0" fontAlgn="base">
        <a:spcBef>
          <a:spcPct val="0"/>
        </a:spcBef>
        <a:spcAft>
          <a:spcPct val="0"/>
        </a:spcAft>
        <a:buSzPct val="75000"/>
        <a:buChar char="–"/>
        <a:defRPr sz="1600">
          <a:solidFill>
            <a:schemeClr val="tx1"/>
          </a:solidFill>
          <a:latin typeface="+mn-lt"/>
        </a:defRPr>
      </a:lvl6pPr>
      <a:lvl7pPr marL="1494484" indent="-148977" algn="l" defTabSz="893835" rtl="0" fontAlgn="base">
        <a:spcBef>
          <a:spcPct val="0"/>
        </a:spcBef>
        <a:spcAft>
          <a:spcPct val="0"/>
        </a:spcAft>
        <a:buSzPct val="75000"/>
        <a:buChar char="–"/>
        <a:defRPr sz="1600">
          <a:solidFill>
            <a:schemeClr val="tx1"/>
          </a:solidFill>
          <a:latin typeface="+mn-lt"/>
        </a:defRPr>
      </a:lvl7pPr>
      <a:lvl8pPr marL="1950910" indent="-148977" algn="l" defTabSz="893835" rtl="0" fontAlgn="base">
        <a:spcBef>
          <a:spcPct val="0"/>
        </a:spcBef>
        <a:spcAft>
          <a:spcPct val="0"/>
        </a:spcAft>
        <a:buSzPct val="75000"/>
        <a:buChar char="–"/>
        <a:defRPr sz="1600">
          <a:solidFill>
            <a:schemeClr val="tx1"/>
          </a:solidFill>
          <a:latin typeface="+mn-lt"/>
        </a:defRPr>
      </a:lvl8pPr>
      <a:lvl9pPr marL="2407335" indent="-148977" algn="l" defTabSz="893835"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853" rtl="0" eaLnBrk="1" latinLnBrk="0" hangingPunct="1">
        <a:defRPr sz="1800" kern="1200">
          <a:solidFill>
            <a:schemeClr val="tx1"/>
          </a:solidFill>
          <a:latin typeface="+mn-lt"/>
          <a:ea typeface="+mn-ea"/>
          <a:cs typeface="+mn-cs"/>
        </a:defRPr>
      </a:lvl1pPr>
      <a:lvl2pPr marL="456428" algn="l" defTabSz="912853" rtl="0" eaLnBrk="1" latinLnBrk="0" hangingPunct="1">
        <a:defRPr sz="1800" kern="1200">
          <a:solidFill>
            <a:schemeClr val="tx1"/>
          </a:solidFill>
          <a:latin typeface="+mn-lt"/>
          <a:ea typeface="+mn-ea"/>
          <a:cs typeface="+mn-cs"/>
        </a:defRPr>
      </a:lvl2pPr>
      <a:lvl3pPr marL="912853" algn="l" defTabSz="912853" rtl="0" eaLnBrk="1" latinLnBrk="0" hangingPunct="1">
        <a:defRPr sz="1800" kern="1200">
          <a:solidFill>
            <a:schemeClr val="tx1"/>
          </a:solidFill>
          <a:latin typeface="+mn-lt"/>
          <a:ea typeface="+mn-ea"/>
          <a:cs typeface="+mn-cs"/>
        </a:defRPr>
      </a:lvl3pPr>
      <a:lvl4pPr marL="1369283" algn="l" defTabSz="912853" rtl="0" eaLnBrk="1" latinLnBrk="0" hangingPunct="1">
        <a:defRPr sz="1800" kern="1200">
          <a:solidFill>
            <a:schemeClr val="tx1"/>
          </a:solidFill>
          <a:latin typeface="+mn-lt"/>
          <a:ea typeface="+mn-ea"/>
          <a:cs typeface="+mn-cs"/>
        </a:defRPr>
      </a:lvl4pPr>
      <a:lvl5pPr marL="1825707" algn="l" defTabSz="912853" rtl="0" eaLnBrk="1" latinLnBrk="0" hangingPunct="1">
        <a:defRPr sz="1800" kern="1200">
          <a:solidFill>
            <a:schemeClr val="tx1"/>
          </a:solidFill>
          <a:latin typeface="+mn-lt"/>
          <a:ea typeface="+mn-ea"/>
          <a:cs typeface="+mn-cs"/>
        </a:defRPr>
      </a:lvl5pPr>
      <a:lvl6pPr marL="2282128" algn="l" defTabSz="912853" rtl="0" eaLnBrk="1" latinLnBrk="0" hangingPunct="1">
        <a:defRPr sz="1800" kern="1200">
          <a:solidFill>
            <a:schemeClr val="tx1"/>
          </a:solidFill>
          <a:latin typeface="+mn-lt"/>
          <a:ea typeface="+mn-ea"/>
          <a:cs typeface="+mn-cs"/>
        </a:defRPr>
      </a:lvl6pPr>
      <a:lvl7pPr marL="2738558" algn="l" defTabSz="912853" rtl="0" eaLnBrk="1" latinLnBrk="0" hangingPunct="1">
        <a:defRPr sz="1800" kern="1200">
          <a:solidFill>
            <a:schemeClr val="tx1"/>
          </a:solidFill>
          <a:latin typeface="+mn-lt"/>
          <a:ea typeface="+mn-ea"/>
          <a:cs typeface="+mn-cs"/>
        </a:defRPr>
      </a:lvl7pPr>
      <a:lvl8pPr marL="3194989" algn="l" defTabSz="912853" rtl="0" eaLnBrk="1" latinLnBrk="0" hangingPunct="1">
        <a:defRPr sz="1800" kern="1200">
          <a:solidFill>
            <a:schemeClr val="tx1"/>
          </a:solidFill>
          <a:latin typeface="+mn-lt"/>
          <a:ea typeface="+mn-ea"/>
          <a:cs typeface="+mn-cs"/>
        </a:defRPr>
      </a:lvl8pPr>
      <a:lvl9pPr marL="3651416" algn="l" defTabSz="9128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8"/>
            </p:custDataLst>
            <p:extLst>
              <p:ext uri="{D42A27DB-BD31-4B8C-83A1-F6EECF244321}">
                <p14:modId xmlns:p14="http://schemas.microsoft.com/office/powerpoint/2010/main" val="23078860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147" name="think-cell Slide" r:id="rId20" imgW="416" imgH="416" progId="TCLayout.ActiveDocument.1">
                  <p:embed/>
                </p:oleObj>
              </mc:Choice>
              <mc:Fallback>
                <p:oleObj name="think-cell Slide" r:id="rId20" imgW="416" imgH="416"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spcBef>
                  <a:spcPct val="0"/>
                </a:spcBef>
                <a:spcAft>
                  <a:spcPct val="0"/>
                </a:spcAft>
                <a:defRPr sz="2400">
                  <a:solidFill>
                    <a:schemeClr val="tx1"/>
                  </a:solidFill>
                  <a:latin typeface="Times New Roman" pitchFamily="18" charset="0"/>
                </a:defRPr>
              </a:lvl1pPr>
              <a:lvl2pPr marL="447675" defTabSz="895350">
                <a:spcBef>
                  <a:spcPct val="0"/>
                </a:spcBef>
                <a:spcAft>
                  <a:spcPct val="0"/>
                </a:spcAft>
                <a:defRPr sz="2400">
                  <a:solidFill>
                    <a:schemeClr val="tx1"/>
                  </a:solidFill>
                  <a:latin typeface="Times New Roman" pitchFamily="18" charset="0"/>
                </a:defRPr>
              </a:lvl2pPr>
              <a:lvl3pPr marL="895350" defTabSz="895350">
                <a:spcBef>
                  <a:spcPct val="0"/>
                </a:spcBef>
                <a:spcAft>
                  <a:spcPct val="0"/>
                </a:spcAft>
                <a:defRPr sz="2400">
                  <a:solidFill>
                    <a:schemeClr val="tx1"/>
                  </a:solidFill>
                  <a:latin typeface="Times New Roman" pitchFamily="18" charset="0"/>
                </a:defRPr>
              </a:lvl3pPr>
              <a:lvl4pPr marL="1344613" defTabSz="895350">
                <a:spcBef>
                  <a:spcPct val="0"/>
                </a:spcBef>
                <a:spcAft>
                  <a:spcPct val="0"/>
                </a:spcAft>
                <a:defRPr sz="2400">
                  <a:solidFill>
                    <a:schemeClr val="tx1"/>
                  </a:solidFill>
                  <a:latin typeface="Times New Roman" pitchFamily="18" charset="0"/>
                </a:defRPr>
              </a:lvl4pPr>
              <a:lvl5pPr marL="1792288" defTabSz="895350">
                <a:spcBef>
                  <a:spcPct val="0"/>
                </a:spcBef>
                <a:spcAft>
                  <a:spcPct val="0"/>
                </a:spcAft>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19"/>
              </p:custDataLst>
            </p:nvPr>
          </p:nvSpPr>
          <p:spPr bwMode="auto">
            <a:xfrm>
              <a:off x="79" y="3964"/>
              <a:ext cx="5160"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marL="573764" indent="-573764" eaLnBrk="0" hangingPunct="0">
                <a:tabLst>
                  <a:tab pos="530968" algn="r"/>
                </a:tabLst>
              </a:pPr>
              <a:r>
                <a:rPr lang="en-US" sz="1200" b="0">
                  <a:solidFill>
                    <a:srgbClr val="000000"/>
                  </a:solidFill>
                </a:rPr>
                <a:t>	*	Footnote</a:t>
              </a:r>
            </a:p>
            <a:p>
              <a:pPr marL="573764" indent="-573764" eaLnBrk="0" hangingPunct="0">
                <a:spcBef>
                  <a:spcPct val="20000"/>
                </a:spcBef>
                <a:tabLst>
                  <a:tab pos="530968" algn="r"/>
                </a:tabLst>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10"/>
            <a:ext cx="8618537" cy="3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893931">
              <a:spcBef>
                <a:spcPct val="0"/>
              </a:spcBef>
              <a:spcAft>
                <a:spcPct val="0"/>
              </a:spcAft>
              <a:buSzTx/>
              <a:buFontTx/>
              <a:buNone/>
              <a:defRPr sz="1000"/>
            </a:lvl1pPr>
          </a:lstStyle>
          <a:p>
            <a:pPr>
              <a:defRPr/>
            </a:pPr>
            <a:fld id="{2F3592C1-8009-42FC-BF36-63AD403491AA}" type="slidenum">
              <a:rPr lang="en-US" b="0">
                <a:solidFill>
                  <a:srgbClr val="000000"/>
                </a:solidFill>
              </a:rPr>
              <a:pPr>
                <a:defRPr/>
              </a:pPr>
              <a:t>‹#›</a:t>
            </a:fld>
            <a:endParaRPr lang="en-US" b="0">
              <a:solidFill>
                <a:srgbClr val="000000"/>
              </a:solidFill>
            </a:endParaRPr>
          </a:p>
        </p:txBody>
      </p:sp>
      <p:pic>
        <p:nvPicPr>
          <p:cNvPr id="1030" name="Picture 95" descr="elpengri"/>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81913" y="642464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7930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Lst>
  <p:timing>
    <p:tnLst>
      <p:par>
        <p:cTn id="1" dur="indefinite" restart="never" nodeType="tmRoot"/>
      </p:par>
    </p:tnLst>
  </p:timing>
  <p:hf hdr="0" ftr="0" dt="0"/>
  <p:txStyles>
    <p:titleStyle>
      <a:lvl1pPr algn="l" defTabSz="893931" rtl="0" eaLnBrk="0" fontAlgn="base" hangingPunct="0">
        <a:spcBef>
          <a:spcPct val="0"/>
        </a:spcBef>
        <a:spcAft>
          <a:spcPct val="0"/>
        </a:spcAft>
        <a:defRPr sz="1900" b="1">
          <a:solidFill>
            <a:schemeClr val="tx2"/>
          </a:solidFill>
          <a:latin typeface="+mj-lt"/>
          <a:ea typeface="+mj-ea"/>
          <a:cs typeface="+mj-cs"/>
        </a:defRPr>
      </a:lvl1pPr>
      <a:lvl2pPr algn="l" defTabSz="893931" rtl="0" eaLnBrk="0" fontAlgn="base" hangingPunct="0">
        <a:spcBef>
          <a:spcPct val="0"/>
        </a:spcBef>
        <a:spcAft>
          <a:spcPct val="0"/>
        </a:spcAft>
        <a:defRPr sz="1900" b="1">
          <a:solidFill>
            <a:schemeClr val="tx2"/>
          </a:solidFill>
          <a:latin typeface="Arial" charset="0"/>
        </a:defRPr>
      </a:lvl2pPr>
      <a:lvl3pPr algn="l" defTabSz="893931" rtl="0" eaLnBrk="0" fontAlgn="base" hangingPunct="0">
        <a:spcBef>
          <a:spcPct val="0"/>
        </a:spcBef>
        <a:spcAft>
          <a:spcPct val="0"/>
        </a:spcAft>
        <a:defRPr sz="1900" b="1">
          <a:solidFill>
            <a:schemeClr val="tx2"/>
          </a:solidFill>
          <a:latin typeface="Arial" charset="0"/>
        </a:defRPr>
      </a:lvl3pPr>
      <a:lvl4pPr algn="l" defTabSz="893931" rtl="0" eaLnBrk="0" fontAlgn="base" hangingPunct="0">
        <a:spcBef>
          <a:spcPct val="0"/>
        </a:spcBef>
        <a:spcAft>
          <a:spcPct val="0"/>
        </a:spcAft>
        <a:defRPr sz="1900" b="1">
          <a:solidFill>
            <a:schemeClr val="tx2"/>
          </a:solidFill>
          <a:latin typeface="Arial" charset="0"/>
        </a:defRPr>
      </a:lvl4pPr>
      <a:lvl5pPr algn="l" defTabSz="893931" rtl="0" eaLnBrk="0" fontAlgn="base" hangingPunct="0">
        <a:spcBef>
          <a:spcPct val="0"/>
        </a:spcBef>
        <a:spcAft>
          <a:spcPct val="0"/>
        </a:spcAft>
        <a:defRPr sz="1900" b="1">
          <a:solidFill>
            <a:schemeClr val="tx2"/>
          </a:solidFill>
          <a:latin typeface="Arial" charset="0"/>
        </a:defRPr>
      </a:lvl5pPr>
      <a:lvl6pPr marL="456477" algn="l" defTabSz="893931" rtl="0" fontAlgn="base">
        <a:spcBef>
          <a:spcPct val="0"/>
        </a:spcBef>
        <a:spcAft>
          <a:spcPct val="0"/>
        </a:spcAft>
        <a:defRPr sz="1900" b="1">
          <a:solidFill>
            <a:schemeClr val="tx2"/>
          </a:solidFill>
          <a:latin typeface="Arial" charset="0"/>
        </a:defRPr>
      </a:lvl6pPr>
      <a:lvl7pPr marL="912950" algn="l" defTabSz="893931" rtl="0" fontAlgn="base">
        <a:spcBef>
          <a:spcPct val="0"/>
        </a:spcBef>
        <a:spcAft>
          <a:spcPct val="0"/>
        </a:spcAft>
        <a:defRPr sz="1900" b="1">
          <a:solidFill>
            <a:schemeClr val="tx2"/>
          </a:solidFill>
          <a:latin typeface="Arial" charset="0"/>
        </a:defRPr>
      </a:lvl7pPr>
      <a:lvl8pPr marL="1369429" algn="l" defTabSz="893931" rtl="0" fontAlgn="base">
        <a:spcBef>
          <a:spcPct val="0"/>
        </a:spcBef>
        <a:spcAft>
          <a:spcPct val="0"/>
        </a:spcAft>
        <a:defRPr sz="1900" b="1">
          <a:solidFill>
            <a:schemeClr val="tx2"/>
          </a:solidFill>
          <a:latin typeface="Arial" charset="0"/>
        </a:defRPr>
      </a:lvl8pPr>
      <a:lvl9pPr marL="1825903" algn="l" defTabSz="893931" rtl="0" fontAlgn="base">
        <a:spcBef>
          <a:spcPct val="0"/>
        </a:spcBef>
        <a:spcAft>
          <a:spcPct val="0"/>
        </a:spcAft>
        <a:defRPr sz="1900" b="1">
          <a:solidFill>
            <a:schemeClr val="tx2"/>
          </a:solidFill>
          <a:latin typeface="Arial" charset="0"/>
        </a:defRPr>
      </a:lvl9pPr>
    </p:titleStyle>
    <p:body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l-GR"/>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ext uri="{D42A27DB-BD31-4B8C-83A1-F6EECF244321}">
                <p14:modId xmlns:p14="http://schemas.microsoft.com/office/powerpoint/2010/main" val="473546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86"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grpSp>
        <p:nvGrpSpPr>
          <p:cNvPr id="1026" name="McK Slide Elements"/>
          <p:cNvGrpSpPr>
            <a:grpSpLocks/>
          </p:cNvGrpSpPr>
          <p:nvPr/>
        </p:nvGrpSpPr>
        <p:grpSpPr bwMode="auto">
          <a:xfrm>
            <a:off x="122239" y="531813"/>
            <a:ext cx="8618537" cy="6162675"/>
            <a:chOff x="77" y="335"/>
            <a:chExt cx="5429" cy="3882"/>
          </a:xfrm>
        </p:grpSpPr>
        <p:sp>
          <p:nvSpPr>
            <p:cNvPr id="1032" name="McK Measure" hidden="1"/>
            <p:cNvSpPr txBox="1">
              <a:spLocks noChangeArrowheads="1"/>
            </p:cNvSpPr>
            <p:nvPr userDrawn="1"/>
          </p:nvSpPr>
          <p:spPr bwMode="auto">
            <a:xfrm>
              <a:off x="77" y="335"/>
              <a:ext cx="5429" cy="155"/>
            </a:xfrm>
            <a:prstGeom prst="rect">
              <a:avLst/>
            </a:prstGeom>
            <a:noFill/>
            <a:ln>
              <a:noFill/>
            </a:ln>
            <a:effectLst/>
            <a:extLst/>
          </p:spPr>
          <p:txBody>
            <a:bodyPr lIns="0" tIns="0" rIns="0" bIns="0">
              <a:spAutoFit/>
            </a:bodyPr>
            <a:lstStyle>
              <a:lvl1pPr algn="l" defTabSz="895350">
                <a:spcBef>
                  <a:spcPct val="0"/>
                </a:spcBef>
                <a:defRPr sz="2400">
                  <a:solidFill>
                    <a:schemeClr val="tx1"/>
                  </a:solidFill>
                  <a:latin typeface="Times New Roman" pitchFamily="18" charset="0"/>
                </a:defRPr>
              </a:lvl1pPr>
              <a:lvl2pPr marL="447675" algn="l" defTabSz="895350">
                <a:spcBef>
                  <a:spcPct val="0"/>
                </a:spcBef>
                <a:defRPr sz="2400">
                  <a:solidFill>
                    <a:schemeClr val="tx1"/>
                  </a:solidFill>
                  <a:latin typeface="Times New Roman" pitchFamily="18" charset="0"/>
                </a:defRPr>
              </a:lvl2pPr>
              <a:lvl3pPr marL="895350" algn="l" defTabSz="895350">
                <a:spcBef>
                  <a:spcPct val="0"/>
                </a:spcBef>
                <a:defRPr sz="2400">
                  <a:solidFill>
                    <a:schemeClr val="tx1"/>
                  </a:solidFill>
                  <a:latin typeface="Times New Roman" pitchFamily="18" charset="0"/>
                </a:defRPr>
              </a:lvl3pPr>
              <a:lvl4pPr marL="1344613" algn="l" defTabSz="895350">
                <a:spcBef>
                  <a:spcPct val="0"/>
                </a:spcBef>
                <a:defRPr sz="2400">
                  <a:solidFill>
                    <a:schemeClr val="tx1"/>
                  </a:solidFill>
                  <a:latin typeface="Times New Roman" pitchFamily="18" charset="0"/>
                </a:defRPr>
              </a:lvl4pPr>
              <a:lvl5pPr marL="1792288" algn="l" defTabSz="895350">
                <a:spcBef>
                  <a:spcPct val="0"/>
                </a:spcBef>
                <a:defRPr sz="2400">
                  <a:solidFill>
                    <a:schemeClr val="tx1"/>
                  </a:solidFill>
                  <a:latin typeface="Times New Roman" pitchFamily="18" charset="0"/>
                </a:defRPr>
              </a:lvl5pPr>
              <a:lvl6pPr marL="2249488" defTabSz="895350" fontAlgn="base">
                <a:spcBef>
                  <a:spcPct val="0"/>
                </a:spcBef>
                <a:spcAft>
                  <a:spcPct val="0"/>
                </a:spcAft>
                <a:defRPr sz="2400">
                  <a:solidFill>
                    <a:schemeClr val="tx1"/>
                  </a:solidFill>
                  <a:latin typeface="Times New Roman" pitchFamily="18" charset="0"/>
                </a:defRPr>
              </a:lvl6pPr>
              <a:lvl7pPr marL="2706688" defTabSz="895350" fontAlgn="base">
                <a:spcBef>
                  <a:spcPct val="0"/>
                </a:spcBef>
                <a:spcAft>
                  <a:spcPct val="0"/>
                </a:spcAft>
                <a:defRPr sz="2400">
                  <a:solidFill>
                    <a:schemeClr val="tx1"/>
                  </a:solidFill>
                  <a:latin typeface="Times New Roman" pitchFamily="18" charset="0"/>
                </a:defRPr>
              </a:lvl7pPr>
              <a:lvl8pPr marL="3163888" defTabSz="895350" fontAlgn="base">
                <a:spcBef>
                  <a:spcPct val="0"/>
                </a:spcBef>
                <a:spcAft>
                  <a:spcPct val="0"/>
                </a:spcAft>
                <a:defRPr sz="2400">
                  <a:solidFill>
                    <a:schemeClr val="tx1"/>
                  </a:solidFill>
                  <a:latin typeface="Times New Roman" pitchFamily="18" charset="0"/>
                </a:defRPr>
              </a:lvl8pPr>
              <a:lvl9pPr marL="3621088" defTabSz="895350" fontAlgn="base">
                <a:spcBef>
                  <a:spcPct val="0"/>
                </a:spcBef>
                <a:spcAft>
                  <a:spcPct val="0"/>
                </a:spcAft>
                <a:defRPr sz="2400">
                  <a:solidFill>
                    <a:schemeClr val="tx1"/>
                  </a:solidFill>
                  <a:latin typeface="Times New Roman" pitchFamily="18" charset="0"/>
                </a:defRPr>
              </a:lvl9pPr>
            </a:lstStyle>
            <a:p>
              <a:pPr>
                <a:defRPr/>
              </a:pPr>
              <a:r>
                <a:rPr lang="en-US" sz="1600" b="0" smtClean="0">
                  <a:solidFill>
                    <a:srgbClr val="000000"/>
                  </a:solidFill>
                  <a:latin typeface="Arial" charset="0"/>
                </a:rPr>
                <a:t>Unit of measure</a:t>
              </a:r>
            </a:p>
          </p:txBody>
        </p:sp>
        <p:sp>
          <p:nvSpPr>
            <p:cNvPr id="2" name="McK Footnote" hidden="1"/>
            <p:cNvSpPr>
              <a:spLocks noChangeArrowheads="1"/>
            </p:cNvSpPr>
            <p:nvPr userDrawn="1">
              <p:custDataLst>
                <p:tags r:id="rId21"/>
              </p:custDataLst>
            </p:nvPr>
          </p:nvSpPr>
          <p:spPr bwMode="auto">
            <a:xfrm>
              <a:off x="79" y="3964"/>
              <a:ext cx="5160" cy="253"/>
            </a:xfrm>
            <a:prstGeom prst="rect">
              <a:avLst/>
            </a:prstGeom>
            <a:noFill/>
            <a:ln>
              <a:noFill/>
            </a:ln>
            <a:effectLst/>
            <a:extLst/>
          </p:spPr>
          <p:txBody>
            <a:bodyPr lIns="0" tIns="0" rIns="0" bIns="0" anchor="b"/>
            <a:lstStyle/>
            <a:p>
              <a:pPr marL="573764" indent="-573764" eaLnBrk="0" hangingPunct="0">
                <a:tabLst>
                  <a:tab pos="530968" algn="r"/>
                </a:tabLst>
                <a:defRPr/>
              </a:pPr>
              <a:r>
                <a:rPr lang="en-US" sz="1200" b="0">
                  <a:solidFill>
                    <a:srgbClr val="000000"/>
                  </a:solidFill>
                </a:rPr>
                <a:t>	*	Footnote</a:t>
              </a:r>
            </a:p>
            <a:p>
              <a:pPr marL="573764" indent="-573764" eaLnBrk="0" hangingPunct="0">
                <a:spcBef>
                  <a:spcPct val="20000"/>
                </a:spcBef>
                <a:tabLst>
                  <a:tab pos="530968" algn="r"/>
                </a:tabLst>
                <a:defRPr/>
              </a:pPr>
              <a:r>
                <a:rPr lang="en-US" sz="1200" b="0">
                  <a:solidFill>
                    <a:srgbClr val="000000"/>
                  </a:solidFill>
                </a:rPr>
                <a:t>	Source:	Source</a:t>
              </a:r>
            </a:p>
          </p:txBody>
        </p:sp>
      </p:grpSp>
      <p:sp>
        <p:nvSpPr>
          <p:cNvPr id="1027" name="Rectangle 2"/>
          <p:cNvSpPr>
            <a:spLocks noGrp="1" noChangeArrowheads="1"/>
          </p:cNvSpPr>
          <p:nvPr>
            <p:ph type="title"/>
          </p:nvPr>
        </p:nvSpPr>
        <p:spPr bwMode="auto">
          <a:xfrm>
            <a:off x="119063" y="230223"/>
            <a:ext cx="8618537" cy="6771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122239" y="1273176"/>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 name="Rectangle 92"/>
          <p:cNvSpPr>
            <a:spLocks noGrp="1" noChangeArrowheads="1"/>
          </p:cNvSpPr>
          <p:nvPr>
            <p:ph type="sldNum" sz="quarter" idx="4"/>
          </p:nvPr>
        </p:nvSpPr>
        <p:spPr bwMode="auto">
          <a:xfrm>
            <a:off x="6896100" y="6464300"/>
            <a:ext cx="1866900" cy="1538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r">
              <a:defRPr sz="1000" b="0">
                <a:solidFill>
                  <a:schemeClr val="tx1"/>
                </a:solidFill>
              </a:defRPr>
            </a:lvl1pPr>
          </a:lstStyle>
          <a:p>
            <a:pPr>
              <a:defRPr/>
            </a:pPr>
            <a:fld id="{97467CAB-E6B1-4D62-ACD3-30863714C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3884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893931" rtl="0" eaLnBrk="0" fontAlgn="base" hangingPunct="0">
        <a:spcBef>
          <a:spcPct val="0"/>
        </a:spcBef>
        <a:spcAft>
          <a:spcPct val="0"/>
        </a:spcAft>
        <a:defRPr sz="4400" b="1">
          <a:solidFill>
            <a:schemeClr val="tx2"/>
          </a:solidFill>
          <a:latin typeface="+mj-lt"/>
          <a:ea typeface="+mj-ea"/>
          <a:cs typeface="+mj-cs"/>
        </a:defRPr>
      </a:lvl1pPr>
      <a:lvl2pPr algn="l" defTabSz="893931" rtl="0" eaLnBrk="0" fontAlgn="base" hangingPunct="0">
        <a:spcBef>
          <a:spcPct val="0"/>
        </a:spcBef>
        <a:spcAft>
          <a:spcPct val="0"/>
        </a:spcAft>
        <a:defRPr sz="4400" b="1">
          <a:solidFill>
            <a:schemeClr val="tx2"/>
          </a:solidFill>
          <a:latin typeface="Arial" charset="0"/>
        </a:defRPr>
      </a:lvl2pPr>
      <a:lvl3pPr algn="l" defTabSz="893931" rtl="0" eaLnBrk="0" fontAlgn="base" hangingPunct="0">
        <a:spcBef>
          <a:spcPct val="0"/>
        </a:spcBef>
        <a:spcAft>
          <a:spcPct val="0"/>
        </a:spcAft>
        <a:defRPr sz="4400" b="1">
          <a:solidFill>
            <a:schemeClr val="tx2"/>
          </a:solidFill>
          <a:latin typeface="Arial" charset="0"/>
        </a:defRPr>
      </a:lvl3pPr>
      <a:lvl4pPr algn="l" defTabSz="893931" rtl="0" eaLnBrk="0" fontAlgn="base" hangingPunct="0">
        <a:spcBef>
          <a:spcPct val="0"/>
        </a:spcBef>
        <a:spcAft>
          <a:spcPct val="0"/>
        </a:spcAft>
        <a:defRPr sz="4400" b="1">
          <a:solidFill>
            <a:schemeClr val="tx2"/>
          </a:solidFill>
          <a:latin typeface="Arial" charset="0"/>
        </a:defRPr>
      </a:lvl4pPr>
      <a:lvl5pPr algn="l" defTabSz="893931" rtl="0" eaLnBrk="0" fontAlgn="base" hangingPunct="0">
        <a:spcBef>
          <a:spcPct val="0"/>
        </a:spcBef>
        <a:spcAft>
          <a:spcPct val="0"/>
        </a:spcAft>
        <a:defRPr sz="4400" b="1">
          <a:solidFill>
            <a:schemeClr val="tx2"/>
          </a:solidFill>
          <a:latin typeface="Arial" charset="0"/>
        </a:defRPr>
      </a:lvl5pPr>
      <a:lvl6pPr marL="456477" algn="l" defTabSz="893931" rtl="0" fontAlgn="base">
        <a:spcBef>
          <a:spcPct val="0"/>
        </a:spcBef>
        <a:spcAft>
          <a:spcPct val="0"/>
        </a:spcAft>
        <a:defRPr b="1">
          <a:solidFill>
            <a:schemeClr val="tx2"/>
          </a:solidFill>
          <a:latin typeface="Arial" charset="0"/>
        </a:defRPr>
      </a:lvl6pPr>
      <a:lvl7pPr marL="912950" algn="l" defTabSz="893931" rtl="0" fontAlgn="base">
        <a:spcBef>
          <a:spcPct val="0"/>
        </a:spcBef>
        <a:spcAft>
          <a:spcPct val="0"/>
        </a:spcAft>
        <a:defRPr b="1">
          <a:solidFill>
            <a:schemeClr val="tx2"/>
          </a:solidFill>
          <a:latin typeface="Arial" charset="0"/>
        </a:defRPr>
      </a:lvl7pPr>
      <a:lvl8pPr marL="1369429" algn="l" defTabSz="893931" rtl="0" fontAlgn="base">
        <a:spcBef>
          <a:spcPct val="0"/>
        </a:spcBef>
        <a:spcAft>
          <a:spcPct val="0"/>
        </a:spcAft>
        <a:defRPr b="1">
          <a:solidFill>
            <a:schemeClr val="tx2"/>
          </a:solidFill>
          <a:latin typeface="Arial" charset="0"/>
        </a:defRPr>
      </a:lvl8pPr>
      <a:lvl9pPr marL="1825903" algn="l" defTabSz="893931" rtl="0" fontAlgn="base">
        <a:spcBef>
          <a:spcPct val="0"/>
        </a:spcBef>
        <a:spcAft>
          <a:spcPct val="0"/>
        </a:spcAft>
        <a:defRPr b="1">
          <a:solidFill>
            <a:schemeClr val="tx2"/>
          </a:solidFill>
          <a:latin typeface="Arial" charset="0"/>
        </a:defRPr>
      </a:lvl9pPr>
    </p:titleStyle>
    <p:bodyStyle>
      <a:lvl1pPr marL="342359" indent="-342359" algn="l" defTabSz="893931" rtl="0" eaLnBrk="0" fontAlgn="base" hangingPunct="0">
        <a:spcBef>
          <a:spcPct val="0"/>
        </a:spcBef>
        <a:spcAft>
          <a:spcPct val="0"/>
        </a:spcAft>
        <a:buSzPct val="120000"/>
        <a:buChar char="•"/>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2950" rtl="0" eaLnBrk="1" latinLnBrk="0" hangingPunct="1">
        <a:defRPr sz="1800" kern="1200">
          <a:solidFill>
            <a:schemeClr val="tx1"/>
          </a:solidFill>
          <a:latin typeface="+mn-lt"/>
          <a:ea typeface="+mn-ea"/>
          <a:cs typeface="+mn-cs"/>
        </a:defRPr>
      </a:lvl1pPr>
      <a:lvl2pPr marL="456477" algn="l" defTabSz="912950" rtl="0" eaLnBrk="1" latinLnBrk="0" hangingPunct="1">
        <a:defRPr sz="1800" kern="1200">
          <a:solidFill>
            <a:schemeClr val="tx1"/>
          </a:solidFill>
          <a:latin typeface="+mn-lt"/>
          <a:ea typeface="+mn-ea"/>
          <a:cs typeface="+mn-cs"/>
        </a:defRPr>
      </a:lvl2pPr>
      <a:lvl3pPr marL="912950" algn="l" defTabSz="912950" rtl="0" eaLnBrk="1" latinLnBrk="0" hangingPunct="1">
        <a:defRPr sz="1800" kern="1200">
          <a:solidFill>
            <a:schemeClr val="tx1"/>
          </a:solidFill>
          <a:latin typeface="+mn-lt"/>
          <a:ea typeface="+mn-ea"/>
          <a:cs typeface="+mn-cs"/>
        </a:defRPr>
      </a:lvl3pPr>
      <a:lvl4pPr marL="1369429" algn="l" defTabSz="912950" rtl="0" eaLnBrk="1" latinLnBrk="0" hangingPunct="1">
        <a:defRPr sz="1800" kern="1200">
          <a:solidFill>
            <a:schemeClr val="tx1"/>
          </a:solidFill>
          <a:latin typeface="+mn-lt"/>
          <a:ea typeface="+mn-ea"/>
          <a:cs typeface="+mn-cs"/>
        </a:defRPr>
      </a:lvl4pPr>
      <a:lvl5pPr marL="1825903" algn="l" defTabSz="912950" rtl="0" eaLnBrk="1" latinLnBrk="0" hangingPunct="1">
        <a:defRPr sz="1800" kern="1200">
          <a:solidFill>
            <a:schemeClr val="tx1"/>
          </a:solidFill>
          <a:latin typeface="+mn-lt"/>
          <a:ea typeface="+mn-ea"/>
          <a:cs typeface="+mn-cs"/>
        </a:defRPr>
      </a:lvl5pPr>
      <a:lvl6pPr marL="2282371" algn="l" defTabSz="912950" rtl="0" eaLnBrk="1" latinLnBrk="0" hangingPunct="1">
        <a:defRPr sz="1800" kern="1200">
          <a:solidFill>
            <a:schemeClr val="tx1"/>
          </a:solidFill>
          <a:latin typeface="+mn-lt"/>
          <a:ea typeface="+mn-ea"/>
          <a:cs typeface="+mn-cs"/>
        </a:defRPr>
      </a:lvl6pPr>
      <a:lvl7pPr marL="2738848" algn="l" defTabSz="912950" rtl="0" eaLnBrk="1" latinLnBrk="0" hangingPunct="1">
        <a:defRPr sz="1800" kern="1200">
          <a:solidFill>
            <a:schemeClr val="tx1"/>
          </a:solidFill>
          <a:latin typeface="+mn-lt"/>
          <a:ea typeface="+mn-ea"/>
          <a:cs typeface="+mn-cs"/>
        </a:defRPr>
      </a:lvl7pPr>
      <a:lvl8pPr marL="3195329" algn="l" defTabSz="912950" rtl="0" eaLnBrk="1" latinLnBrk="0" hangingPunct="1">
        <a:defRPr sz="1800" kern="1200">
          <a:solidFill>
            <a:schemeClr val="tx1"/>
          </a:solidFill>
          <a:latin typeface="+mn-lt"/>
          <a:ea typeface="+mn-ea"/>
          <a:cs typeface="+mn-cs"/>
        </a:defRPr>
      </a:lvl8pPr>
      <a:lvl9pPr marL="3651804" algn="l" defTabSz="9129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Grp="1" noChangeArrowheads="1"/>
          </p:cNvSpPr>
          <p:nvPr>
            <p:ph type="title"/>
          </p:nvPr>
        </p:nvSpPr>
        <p:spPr bwMode="auto">
          <a:xfrm>
            <a:off x="180952" y="225606"/>
            <a:ext cx="8467410" cy="49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graphicFrame>
        <p:nvGraphicFramePr>
          <p:cNvPr id="1028" name="Rectangle 8" hidden="1"/>
          <p:cNvGraphicFramePr>
            <a:graphicFrameLocks/>
          </p:cNvGraphicFramePr>
          <p:nvPr>
            <p:custDataLst>
              <p:tags r:id="rId16"/>
            </p:custDataLst>
            <p:extLst/>
          </p:nvPr>
        </p:nvGraphicFramePr>
        <p:xfrm>
          <a:off x="0" y="0"/>
          <a:ext cx="143613" cy="155590"/>
        </p:xfrm>
        <a:graphic>
          <a:graphicData uri="http://schemas.openxmlformats.org/presentationml/2006/ole">
            <mc:AlternateContent xmlns:mc="http://schemas.openxmlformats.org/markup-compatibility/2006">
              <mc:Choice xmlns:v="urn:schemas-microsoft-com:vml" Requires="v">
                <p:oleObj spid="_x0000_s202777" name="think-cell Slide" r:id="rId17" imgW="0" imgH="0" progId="TCLayout.ActiveDocument.1">
                  <p:embed/>
                </p:oleObj>
              </mc:Choice>
              <mc:Fallback>
                <p:oleObj name="think-cell Slide" r:id="rId1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3613" cy="155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Rectangle 32"/>
          <p:cNvSpPr>
            <a:spLocks noChangeArrowheads="1"/>
          </p:cNvSpPr>
          <p:nvPr/>
        </p:nvSpPr>
        <p:spPr bwMode="auto">
          <a:xfrm flipV="1">
            <a:off x="143614" y="6271821"/>
            <a:ext cx="8570811" cy="44809"/>
          </a:xfrm>
          <a:prstGeom prst="rect">
            <a:avLst/>
          </a:prstGeom>
          <a:solidFill>
            <a:srgbClr val="005E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spcBef>
                <a:spcPct val="50000"/>
              </a:spcBef>
            </a:pPr>
            <a:endParaRPr lang="en-US" sz="1086">
              <a:solidFill>
                <a:srgbClr val="000000"/>
              </a:solidFill>
              <a:latin typeface="Calibri" pitchFamily="34" charset="0"/>
            </a:endParaRPr>
          </a:p>
        </p:txBody>
      </p:sp>
      <p:sp>
        <p:nvSpPr>
          <p:cNvPr id="1031" name="Rectangle 11"/>
          <p:cNvSpPr>
            <a:spLocks noChangeArrowheads="1"/>
          </p:cNvSpPr>
          <p:nvPr/>
        </p:nvSpPr>
        <p:spPr bwMode="auto">
          <a:xfrm>
            <a:off x="4388354" y="2460765"/>
            <a:ext cx="184731" cy="23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GB" sz="905" b="0" i="1">
              <a:solidFill>
                <a:srgbClr val="000000"/>
              </a:solidFill>
              <a:latin typeface="Calibri" pitchFamily="34" charset="0"/>
            </a:endParaRPr>
          </a:p>
        </p:txBody>
      </p:sp>
    </p:spTree>
    <p:extLst>
      <p:ext uri="{BB962C8B-B14F-4D97-AF65-F5344CB8AC3E}">
        <p14:creationId xmlns:p14="http://schemas.microsoft.com/office/powerpoint/2010/main" val="135054557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iming>
    <p:tnLst>
      <p:par>
        <p:cTn id="1" dur="indefinite" restart="never" nodeType="tmRoot"/>
      </p:par>
    </p:tnLst>
  </p:timing>
  <p:hf hdr="0" ftr="0" dt="0"/>
  <p:txStyles>
    <p:titleStyle>
      <a:lvl1pPr algn="l" defTabSz="808498" rtl="0" eaLnBrk="0" fontAlgn="base" hangingPunct="0">
        <a:lnSpc>
          <a:spcPct val="90000"/>
        </a:lnSpc>
        <a:spcBef>
          <a:spcPct val="0"/>
        </a:spcBef>
        <a:spcAft>
          <a:spcPct val="0"/>
        </a:spcAft>
        <a:defRPr lang="en-US" sz="2171" b="1" u="sng" smtClean="0">
          <a:solidFill>
            <a:schemeClr val="accent2">
              <a:lumMod val="75000"/>
            </a:schemeClr>
          </a:solidFill>
          <a:latin typeface="+mj-lt"/>
          <a:ea typeface="+mj-ea"/>
          <a:cs typeface="+mj-cs"/>
        </a:defRPr>
      </a:lvl1pPr>
      <a:lvl2pPr algn="l" defTabSz="808498" rtl="0" eaLnBrk="0" fontAlgn="base" hangingPunct="0">
        <a:lnSpc>
          <a:spcPct val="90000"/>
        </a:lnSpc>
        <a:spcBef>
          <a:spcPct val="0"/>
        </a:spcBef>
        <a:spcAft>
          <a:spcPct val="0"/>
        </a:spcAft>
        <a:defRPr sz="2171" b="1" u="sng">
          <a:solidFill>
            <a:schemeClr val="tx1"/>
          </a:solidFill>
          <a:latin typeface="Calibri" pitchFamily="34" charset="0"/>
        </a:defRPr>
      </a:lvl2pPr>
      <a:lvl3pPr algn="l" defTabSz="808498" rtl="0" eaLnBrk="0" fontAlgn="base" hangingPunct="0">
        <a:lnSpc>
          <a:spcPct val="90000"/>
        </a:lnSpc>
        <a:spcBef>
          <a:spcPct val="0"/>
        </a:spcBef>
        <a:spcAft>
          <a:spcPct val="0"/>
        </a:spcAft>
        <a:defRPr sz="2171" b="1" u="sng">
          <a:solidFill>
            <a:schemeClr val="tx1"/>
          </a:solidFill>
          <a:latin typeface="Calibri" pitchFamily="34" charset="0"/>
        </a:defRPr>
      </a:lvl3pPr>
      <a:lvl4pPr algn="l" defTabSz="808498" rtl="0" eaLnBrk="0" fontAlgn="base" hangingPunct="0">
        <a:lnSpc>
          <a:spcPct val="90000"/>
        </a:lnSpc>
        <a:spcBef>
          <a:spcPct val="0"/>
        </a:spcBef>
        <a:spcAft>
          <a:spcPct val="0"/>
        </a:spcAft>
        <a:defRPr sz="2171" b="1" u="sng">
          <a:solidFill>
            <a:schemeClr val="tx1"/>
          </a:solidFill>
          <a:latin typeface="Calibri" pitchFamily="34" charset="0"/>
        </a:defRPr>
      </a:lvl4pPr>
      <a:lvl5pPr algn="l" defTabSz="808498" rtl="0" eaLnBrk="0" fontAlgn="base" hangingPunct="0">
        <a:lnSpc>
          <a:spcPct val="90000"/>
        </a:lnSpc>
        <a:spcBef>
          <a:spcPct val="0"/>
        </a:spcBef>
        <a:spcAft>
          <a:spcPct val="0"/>
        </a:spcAft>
        <a:defRPr sz="2171" b="1" u="sng">
          <a:solidFill>
            <a:schemeClr val="tx1"/>
          </a:solidFill>
          <a:latin typeface="Calibri" pitchFamily="34" charset="0"/>
        </a:defRPr>
      </a:lvl5pPr>
      <a:lvl6pPr marL="413583" algn="l" defTabSz="808498" rtl="0" fontAlgn="base">
        <a:lnSpc>
          <a:spcPct val="90000"/>
        </a:lnSpc>
        <a:spcBef>
          <a:spcPct val="0"/>
        </a:spcBef>
        <a:spcAft>
          <a:spcPct val="0"/>
        </a:spcAft>
        <a:defRPr sz="2171" b="1" u="sng">
          <a:solidFill>
            <a:schemeClr val="tx1"/>
          </a:solidFill>
          <a:latin typeface="Calibri" pitchFamily="34" charset="0"/>
        </a:defRPr>
      </a:lvl6pPr>
      <a:lvl7pPr marL="827166" algn="l" defTabSz="808498" rtl="0" fontAlgn="base">
        <a:lnSpc>
          <a:spcPct val="90000"/>
        </a:lnSpc>
        <a:spcBef>
          <a:spcPct val="0"/>
        </a:spcBef>
        <a:spcAft>
          <a:spcPct val="0"/>
        </a:spcAft>
        <a:defRPr sz="2171" b="1" u="sng">
          <a:solidFill>
            <a:schemeClr val="tx1"/>
          </a:solidFill>
          <a:latin typeface="Calibri" pitchFamily="34" charset="0"/>
        </a:defRPr>
      </a:lvl7pPr>
      <a:lvl8pPr marL="1240749" algn="l" defTabSz="808498" rtl="0" fontAlgn="base">
        <a:lnSpc>
          <a:spcPct val="90000"/>
        </a:lnSpc>
        <a:spcBef>
          <a:spcPct val="0"/>
        </a:spcBef>
        <a:spcAft>
          <a:spcPct val="0"/>
        </a:spcAft>
        <a:defRPr sz="2171" b="1" u="sng">
          <a:solidFill>
            <a:schemeClr val="tx1"/>
          </a:solidFill>
          <a:latin typeface="Calibri" pitchFamily="34" charset="0"/>
        </a:defRPr>
      </a:lvl8pPr>
      <a:lvl9pPr marL="1654332" algn="l" defTabSz="808498" rtl="0" fontAlgn="base">
        <a:lnSpc>
          <a:spcPct val="90000"/>
        </a:lnSpc>
        <a:spcBef>
          <a:spcPct val="0"/>
        </a:spcBef>
        <a:spcAft>
          <a:spcPct val="0"/>
        </a:spcAft>
        <a:defRPr sz="2171" b="1" u="sng">
          <a:solidFill>
            <a:schemeClr val="tx1"/>
          </a:solidFill>
          <a:latin typeface="Calibri" pitchFamily="34" charset="0"/>
        </a:defRPr>
      </a:lvl9pPr>
    </p:titleStyle>
    <p:bodyStyle>
      <a:lvl1pPr marL="160838" indent="-160838" algn="l" defTabSz="808498" rtl="0" eaLnBrk="0" fontAlgn="base" hangingPunct="0">
        <a:spcBef>
          <a:spcPct val="100000"/>
        </a:spcBef>
        <a:spcAft>
          <a:spcPct val="0"/>
        </a:spcAft>
        <a:buClr>
          <a:schemeClr val="tx1"/>
        </a:buClr>
        <a:buFont typeface="Wingdings" pitchFamily="2" charset="2"/>
        <a:buChar char="§"/>
        <a:defRPr sz="1447">
          <a:solidFill>
            <a:schemeClr val="tx1"/>
          </a:solidFill>
          <a:latin typeface="+mn-lt"/>
          <a:ea typeface="+mn-ea"/>
          <a:cs typeface="+mn-cs"/>
        </a:defRPr>
      </a:lvl1pPr>
      <a:lvl2pPr marL="314496" indent="-152222" algn="l" defTabSz="808498" rtl="0" eaLnBrk="0" fontAlgn="base" hangingPunct="0">
        <a:lnSpc>
          <a:spcPct val="90000"/>
        </a:lnSpc>
        <a:spcBef>
          <a:spcPct val="40000"/>
        </a:spcBef>
        <a:spcAft>
          <a:spcPct val="0"/>
        </a:spcAft>
        <a:buClr>
          <a:schemeClr val="tx1"/>
        </a:buClr>
        <a:buFont typeface="Arial" charset="0"/>
        <a:buChar char="–"/>
        <a:defRPr sz="1447">
          <a:solidFill>
            <a:schemeClr val="tx1"/>
          </a:solidFill>
          <a:latin typeface="+mn-lt"/>
        </a:defRPr>
      </a:lvl2pPr>
      <a:lvl3pPr marL="2014782" indent="10053" algn="l" defTabSz="808498" rtl="0" eaLnBrk="0" fontAlgn="base" hangingPunct="0">
        <a:lnSpc>
          <a:spcPct val="90000"/>
        </a:lnSpc>
        <a:spcBef>
          <a:spcPct val="40000"/>
        </a:spcBef>
        <a:spcAft>
          <a:spcPct val="0"/>
        </a:spcAft>
        <a:buClr>
          <a:srgbClr val="0B1F65"/>
        </a:buClr>
        <a:buFont typeface="Webdings" pitchFamily="18" charset="2"/>
        <a:defRPr sz="1447">
          <a:solidFill>
            <a:schemeClr val="tx1"/>
          </a:solidFill>
          <a:latin typeface="Book Antiqua" pitchFamily="18" charset="0"/>
        </a:defRPr>
      </a:lvl3pPr>
      <a:lvl4pPr marL="2125358" indent="-884608" algn="l" defTabSz="808498" rtl="0" eaLnBrk="0" fontAlgn="base" hangingPunct="0">
        <a:lnSpc>
          <a:spcPct val="90000"/>
        </a:lnSpc>
        <a:spcBef>
          <a:spcPct val="40000"/>
        </a:spcBef>
        <a:spcAft>
          <a:spcPct val="0"/>
        </a:spcAft>
        <a:buClr>
          <a:srgbClr val="0B1F65"/>
        </a:buClr>
        <a:defRPr sz="1447">
          <a:solidFill>
            <a:schemeClr val="tx1"/>
          </a:solidFill>
          <a:latin typeface="Book Antiqua" pitchFamily="18" charset="0"/>
        </a:defRPr>
      </a:lvl4pPr>
      <a:lvl5pPr marL="2227318" indent="-572985" algn="l" defTabSz="808498" rtl="0" eaLnBrk="0" fontAlgn="base" hangingPunct="0">
        <a:lnSpc>
          <a:spcPct val="90000"/>
        </a:lnSpc>
        <a:spcBef>
          <a:spcPct val="0"/>
        </a:spcBef>
        <a:spcAft>
          <a:spcPct val="40000"/>
        </a:spcAft>
        <a:buClr>
          <a:schemeClr val="tx1"/>
        </a:buClr>
        <a:buSzPct val="40000"/>
        <a:buFont typeface="Arial" charset="0"/>
        <a:defRPr sz="1447">
          <a:solidFill>
            <a:schemeClr val="tx1"/>
          </a:solidFill>
          <a:latin typeface="Book Antiqua" pitchFamily="18" charset="0"/>
        </a:defRPr>
      </a:lvl5pPr>
      <a:lvl6pPr marL="2640901"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6pPr>
      <a:lvl7pPr marL="3054484"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7pPr>
      <a:lvl8pPr marL="3468067"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8pPr>
      <a:lvl9pPr marL="3881650"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9pPr>
    </p:bodyStyle>
    <p:otherStyle>
      <a:defPPr>
        <a:defRPr lang="el-GR"/>
      </a:defPPr>
      <a:lvl1pPr marL="0" algn="l" defTabSz="827166" rtl="0" eaLnBrk="1" latinLnBrk="0" hangingPunct="1">
        <a:defRPr sz="1628" kern="1200">
          <a:solidFill>
            <a:schemeClr val="tx1"/>
          </a:solidFill>
          <a:latin typeface="+mn-lt"/>
          <a:ea typeface="+mn-ea"/>
          <a:cs typeface="+mn-cs"/>
        </a:defRPr>
      </a:lvl1pPr>
      <a:lvl2pPr marL="413583" algn="l" defTabSz="827166" rtl="0" eaLnBrk="1" latinLnBrk="0" hangingPunct="1">
        <a:defRPr sz="1628" kern="1200">
          <a:solidFill>
            <a:schemeClr val="tx1"/>
          </a:solidFill>
          <a:latin typeface="+mn-lt"/>
          <a:ea typeface="+mn-ea"/>
          <a:cs typeface="+mn-cs"/>
        </a:defRPr>
      </a:lvl2pPr>
      <a:lvl3pPr marL="827166" algn="l" defTabSz="827166" rtl="0" eaLnBrk="1" latinLnBrk="0" hangingPunct="1">
        <a:defRPr sz="1628" kern="1200">
          <a:solidFill>
            <a:schemeClr val="tx1"/>
          </a:solidFill>
          <a:latin typeface="+mn-lt"/>
          <a:ea typeface="+mn-ea"/>
          <a:cs typeface="+mn-cs"/>
        </a:defRPr>
      </a:lvl3pPr>
      <a:lvl4pPr marL="1240749" algn="l" defTabSz="827166" rtl="0" eaLnBrk="1" latinLnBrk="0" hangingPunct="1">
        <a:defRPr sz="1628" kern="1200">
          <a:solidFill>
            <a:schemeClr val="tx1"/>
          </a:solidFill>
          <a:latin typeface="+mn-lt"/>
          <a:ea typeface="+mn-ea"/>
          <a:cs typeface="+mn-cs"/>
        </a:defRPr>
      </a:lvl4pPr>
      <a:lvl5pPr marL="1654332" algn="l" defTabSz="827166" rtl="0" eaLnBrk="1" latinLnBrk="0" hangingPunct="1">
        <a:defRPr sz="1628" kern="1200">
          <a:solidFill>
            <a:schemeClr val="tx1"/>
          </a:solidFill>
          <a:latin typeface="+mn-lt"/>
          <a:ea typeface="+mn-ea"/>
          <a:cs typeface="+mn-cs"/>
        </a:defRPr>
      </a:lvl5pPr>
      <a:lvl6pPr marL="2067916" algn="l" defTabSz="827166" rtl="0" eaLnBrk="1" latinLnBrk="0" hangingPunct="1">
        <a:defRPr sz="1628" kern="1200">
          <a:solidFill>
            <a:schemeClr val="tx1"/>
          </a:solidFill>
          <a:latin typeface="+mn-lt"/>
          <a:ea typeface="+mn-ea"/>
          <a:cs typeface="+mn-cs"/>
        </a:defRPr>
      </a:lvl6pPr>
      <a:lvl7pPr marL="2481499" algn="l" defTabSz="827166" rtl="0" eaLnBrk="1" latinLnBrk="0" hangingPunct="1">
        <a:defRPr sz="1628" kern="1200">
          <a:solidFill>
            <a:schemeClr val="tx1"/>
          </a:solidFill>
          <a:latin typeface="+mn-lt"/>
          <a:ea typeface="+mn-ea"/>
          <a:cs typeface="+mn-cs"/>
        </a:defRPr>
      </a:lvl7pPr>
      <a:lvl8pPr marL="2895082" algn="l" defTabSz="827166" rtl="0" eaLnBrk="1" latinLnBrk="0" hangingPunct="1">
        <a:defRPr sz="1628" kern="1200">
          <a:solidFill>
            <a:schemeClr val="tx1"/>
          </a:solidFill>
          <a:latin typeface="+mn-lt"/>
          <a:ea typeface="+mn-ea"/>
          <a:cs typeface="+mn-cs"/>
        </a:defRPr>
      </a:lvl8pPr>
      <a:lvl9pPr marL="3308665" algn="l" defTabSz="827166" rtl="0" eaLnBrk="1" latinLnBrk="0" hangingPunct="1">
        <a:defRPr sz="162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Grp="1" noChangeArrowheads="1"/>
          </p:cNvSpPr>
          <p:nvPr>
            <p:ph type="title"/>
          </p:nvPr>
        </p:nvSpPr>
        <p:spPr bwMode="auto">
          <a:xfrm>
            <a:off x="180952" y="225606"/>
            <a:ext cx="8467410" cy="49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graphicFrame>
        <p:nvGraphicFramePr>
          <p:cNvPr id="1028" name="Rectangle 8" hidden="1"/>
          <p:cNvGraphicFramePr>
            <a:graphicFrameLocks/>
          </p:cNvGraphicFramePr>
          <p:nvPr>
            <p:custDataLst>
              <p:tags r:id="rId16"/>
            </p:custDataLst>
            <p:extLst/>
          </p:nvPr>
        </p:nvGraphicFramePr>
        <p:xfrm>
          <a:off x="0" y="0"/>
          <a:ext cx="143613" cy="155590"/>
        </p:xfrm>
        <a:graphic>
          <a:graphicData uri="http://schemas.openxmlformats.org/presentationml/2006/ole">
            <mc:AlternateContent xmlns:mc="http://schemas.openxmlformats.org/markup-compatibility/2006">
              <mc:Choice xmlns:v="urn:schemas-microsoft-com:vml" Requires="v">
                <p:oleObj spid="_x0000_s208921" name="think-cell Slide" r:id="rId17" imgW="0" imgH="0" progId="TCLayout.ActiveDocument.1">
                  <p:embed/>
                </p:oleObj>
              </mc:Choice>
              <mc:Fallback>
                <p:oleObj name="think-cell Slide" r:id="rId1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3613" cy="155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Rectangle 32"/>
          <p:cNvSpPr>
            <a:spLocks noChangeArrowheads="1"/>
          </p:cNvSpPr>
          <p:nvPr/>
        </p:nvSpPr>
        <p:spPr bwMode="auto">
          <a:xfrm flipV="1">
            <a:off x="143614" y="6271821"/>
            <a:ext cx="8570811" cy="44809"/>
          </a:xfrm>
          <a:prstGeom prst="rect">
            <a:avLst/>
          </a:prstGeom>
          <a:solidFill>
            <a:srgbClr val="005E9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spcBef>
                <a:spcPct val="50000"/>
              </a:spcBef>
            </a:pPr>
            <a:endParaRPr lang="en-US" sz="1086">
              <a:solidFill>
                <a:srgbClr val="000000"/>
              </a:solidFill>
              <a:latin typeface="Calibri" pitchFamily="34" charset="0"/>
            </a:endParaRPr>
          </a:p>
        </p:txBody>
      </p:sp>
      <p:sp>
        <p:nvSpPr>
          <p:cNvPr id="1031" name="Rectangle 11"/>
          <p:cNvSpPr>
            <a:spLocks noChangeArrowheads="1"/>
          </p:cNvSpPr>
          <p:nvPr/>
        </p:nvSpPr>
        <p:spPr bwMode="auto">
          <a:xfrm>
            <a:off x="4388354" y="2460765"/>
            <a:ext cx="184731" cy="23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GB" sz="905" b="0" i="1">
              <a:solidFill>
                <a:srgbClr val="000000"/>
              </a:solidFill>
              <a:latin typeface="Calibri" pitchFamily="34" charset="0"/>
            </a:endParaRPr>
          </a:p>
        </p:txBody>
      </p:sp>
    </p:spTree>
    <p:extLst>
      <p:ext uri="{BB962C8B-B14F-4D97-AF65-F5344CB8AC3E}">
        <p14:creationId xmlns:p14="http://schemas.microsoft.com/office/powerpoint/2010/main" val="13157560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iming>
    <p:tnLst>
      <p:par>
        <p:cTn id="1" dur="indefinite" restart="never" nodeType="tmRoot"/>
      </p:par>
    </p:tnLst>
  </p:timing>
  <p:hf hdr="0" ftr="0" dt="0"/>
  <p:txStyles>
    <p:titleStyle>
      <a:lvl1pPr algn="l" defTabSz="808498" rtl="0" eaLnBrk="0" fontAlgn="base" hangingPunct="0">
        <a:lnSpc>
          <a:spcPct val="90000"/>
        </a:lnSpc>
        <a:spcBef>
          <a:spcPct val="0"/>
        </a:spcBef>
        <a:spcAft>
          <a:spcPct val="0"/>
        </a:spcAft>
        <a:defRPr lang="en-US" sz="2171" b="1" u="sng" smtClean="0">
          <a:solidFill>
            <a:schemeClr val="accent2">
              <a:lumMod val="75000"/>
            </a:schemeClr>
          </a:solidFill>
          <a:latin typeface="+mj-lt"/>
          <a:ea typeface="+mj-ea"/>
          <a:cs typeface="+mj-cs"/>
        </a:defRPr>
      </a:lvl1pPr>
      <a:lvl2pPr algn="l" defTabSz="808498" rtl="0" eaLnBrk="0" fontAlgn="base" hangingPunct="0">
        <a:lnSpc>
          <a:spcPct val="90000"/>
        </a:lnSpc>
        <a:spcBef>
          <a:spcPct val="0"/>
        </a:spcBef>
        <a:spcAft>
          <a:spcPct val="0"/>
        </a:spcAft>
        <a:defRPr sz="2171" b="1" u="sng">
          <a:solidFill>
            <a:schemeClr val="tx1"/>
          </a:solidFill>
          <a:latin typeface="Calibri" pitchFamily="34" charset="0"/>
        </a:defRPr>
      </a:lvl2pPr>
      <a:lvl3pPr algn="l" defTabSz="808498" rtl="0" eaLnBrk="0" fontAlgn="base" hangingPunct="0">
        <a:lnSpc>
          <a:spcPct val="90000"/>
        </a:lnSpc>
        <a:spcBef>
          <a:spcPct val="0"/>
        </a:spcBef>
        <a:spcAft>
          <a:spcPct val="0"/>
        </a:spcAft>
        <a:defRPr sz="2171" b="1" u="sng">
          <a:solidFill>
            <a:schemeClr val="tx1"/>
          </a:solidFill>
          <a:latin typeface="Calibri" pitchFamily="34" charset="0"/>
        </a:defRPr>
      </a:lvl3pPr>
      <a:lvl4pPr algn="l" defTabSz="808498" rtl="0" eaLnBrk="0" fontAlgn="base" hangingPunct="0">
        <a:lnSpc>
          <a:spcPct val="90000"/>
        </a:lnSpc>
        <a:spcBef>
          <a:spcPct val="0"/>
        </a:spcBef>
        <a:spcAft>
          <a:spcPct val="0"/>
        </a:spcAft>
        <a:defRPr sz="2171" b="1" u="sng">
          <a:solidFill>
            <a:schemeClr val="tx1"/>
          </a:solidFill>
          <a:latin typeface="Calibri" pitchFamily="34" charset="0"/>
        </a:defRPr>
      </a:lvl4pPr>
      <a:lvl5pPr algn="l" defTabSz="808498" rtl="0" eaLnBrk="0" fontAlgn="base" hangingPunct="0">
        <a:lnSpc>
          <a:spcPct val="90000"/>
        </a:lnSpc>
        <a:spcBef>
          <a:spcPct val="0"/>
        </a:spcBef>
        <a:spcAft>
          <a:spcPct val="0"/>
        </a:spcAft>
        <a:defRPr sz="2171" b="1" u="sng">
          <a:solidFill>
            <a:schemeClr val="tx1"/>
          </a:solidFill>
          <a:latin typeface="Calibri" pitchFamily="34" charset="0"/>
        </a:defRPr>
      </a:lvl5pPr>
      <a:lvl6pPr marL="413583" algn="l" defTabSz="808498" rtl="0" fontAlgn="base">
        <a:lnSpc>
          <a:spcPct val="90000"/>
        </a:lnSpc>
        <a:spcBef>
          <a:spcPct val="0"/>
        </a:spcBef>
        <a:spcAft>
          <a:spcPct val="0"/>
        </a:spcAft>
        <a:defRPr sz="2171" b="1" u="sng">
          <a:solidFill>
            <a:schemeClr val="tx1"/>
          </a:solidFill>
          <a:latin typeface="Calibri" pitchFamily="34" charset="0"/>
        </a:defRPr>
      </a:lvl6pPr>
      <a:lvl7pPr marL="827166" algn="l" defTabSz="808498" rtl="0" fontAlgn="base">
        <a:lnSpc>
          <a:spcPct val="90000"/>
        </a:lnSpc>
        <a:spcBef>
          <a:spcPct val="0"/>
        </a:spcBef>
        <a:spcAft>
          <a:spcPct val="0"/>
        </a:spcAft>
        <a:defRPr sz="2171" b="1" u="sng">
          <a:solidFill>
            <a:schemeClr val="tx1"/>
          </a:solidFill>
          <a:latin typeface="Calibri" pitchFamily="34" charset="0"/>
        </a:defRPr>
      </a:lvl7pPr>
      <a:lvl8pPr marL="1240749" algn="l" defTabSz="808498" rtl="0" fontAlgn="base">
        <a:lnSpc>
          <a:spcPct val="90000"/>
        </a:lnSpc>
        <a:spcBef>
          <a:spcPct val="0"/>
        </a:spcBef>
        <a:spcAft>
          <a:spcPct val="0"/>
        </a:spcAft>
        <a:defRPr sz="2171" b="1" u="sng">
          <a:solidFill>
            <a:schemeClr val="tx1"/>
          </a:solidFill>
          <a:latin typeface="Calibri" pitchFamily="34" charset="0"/>
        </a:defRPr>
      </a:lvl8pPr>
      <a:lvl9pPr marL="1654332" algn="l" defTabSz="808498" rtl="0" fontAlgn="base">
        <a:lnSpc>
          <a:spcPct val="90000"/>
        </a:lnSpc>
        <a:spcBef>
          <a:spcPct val="0"/>
        </a:spcBef>
        <a:spcAft>
          <a:spcPct val="0"/>
        </a:spcAft>
        <a:defRPr sz="2171" b="1" u="sng">
          <a:solidFill>
            <a:schemeClr val="tx1"/>
          </a:solidFill>
          <a:latin typeface="Calibri" pitchFamily="34" charset="0"/>
        </a:defRPr>
      </a:lvl9pPr>
    </p:titleStyle>
    <p:bodyStyle>
      <a:lvl1pPr marL="160838" indent="-160838" algn="l" defTabSz="808498" rtl="0" eaLnBrk="0" fontAlgn="base" hangingPunct="0">
        <a:spcBef>
          <a:spcPct val="100000"/>
        </a:spcBef>
        <a:spcAft>
          <a:spcPct val="0"/>
        </a:spcAft>
        <a:buClr>
          <a:schemeClr val="tx1"/>
        </a:buClr>
        <a:buFont typeface="Wingdings" pitchFamily="2" charset="2"/>
        <a:buChar char="§"/>
        <a:defRPr sz="1447">
          <a:solidFill>
            <a:schemeClr val="tx1"/>
          </a:solidFill>
          <a:latin typeface="+mn-lt"/>
          <a:ea typeface="+mn-ea"/>
          <a:cs typeface="+mn-cs"/>
        </a:defRPr>
      </a:lvl1pPr>
      <a:lvl2pPr marL="314496" indent="-152222" algn="l" defTabSz="808498" rtl="0" eaLnBrk="0" fontAlgn="base" hangingPunct="0">
        <a:lnSpc>
          <a:spcPct val="90000"/>
        </a:lnSpc>
        <a:spcBef>
          <a:spcPct val="40000"/>
        </a:spcBef>
        <a:spcAft>
          <a:spcPct val="0"/>
        </a:spcAft>
        <a:buClr>
          <a:schemeClr val="tx1"/>
        </a:buClr>
        <a:buFont typeface="Arial" charset="0"/>
        <a:buChar char="–"/>
        <a:defRPr sz="1447">
          <a:solidFill>
            <a:schemeClr val="tx1"/>
          </a:solidFill>
          <a:latin typeface="+mn-lt"/>
        </a:defRPr>
      </a:lvl2pPr>
      <a:lvl3pPr marL="2014782" indent="10053" algn="l" defTabSz="808498" rtl="0" eaLnBrk="0" fontAlgn="base" hangingPunct="0">
        <a:lnSpc>
          <a:spcPct val="90000"/>
        </a:lnSpc>
        <a:spcBef>
          <a:spcPct val="40000"/>
        </a:spcBef>
        <a:spcAft>
          <a:spcPct val="0"/>
        </a:spcAft>
        <a:buClr>
          <a:srgbClr val="0B1F65"/>
        </a:buClr>
        <a:buFont typeface="Webdings" pitchFamily="18" charset="2"/>
        <a:defRPr sz="1447">
          <a:solidFill>
            <a:schemeClr val="tx1"/>
          </a:solidFill>
          <a:latin typeface="Book Antiqua" pitchFamily="18" charset="0"/>
        </a:defRPr>
      </a:lvl3pPr>
      <a:lvl4pPr marL="2125358" indent="-884608" algn="l" defTabSz="808498" rtl="0" eaLnBrk="0" fontAlgn="base" hangingPunct="0">
        <a:lnSpc>
          <a:spcPct val="90000"/>
        </a:lnSpc>
        <a:spcBef>
          <a:spcPct val="40000"/>
        </a:spcBef>
        <a:spcAft>
          <a:spcPct val="0"/>
        </a:spcAft>
        <a:buClr>
          <a:srgbClr val="0B1F65"/>
        </a:buClr>
        <a:defRPr sz="1447">
          <a:solidFill>
            <a:schemeClr val="tx1"/>
          </a:solidFill>
          <a:latin typeface="Book Antiqua" pitchFamily="18" charset="0"/>
        </a:defRPr>
      </a:lvl4pPr>
      <a:lvl5pPr marL="2227318" indent="-572985" algn="l" defTabSz="808498" rtl="0" eaLnBrk="0" fontAlgn="base" hangingPunct="0">
        <a:lnSpc>
          <a:spcPct val="90000"/>
        </a:lnSpc>
        <a:spcBef>
          <a:spcPct val="0"/>
        </a:spcBef>
        <a:spcAft>
          <a:spcPct val="40000"/>
        </a:spcAft>
        <a:buClr>
          <a:schemeClr val="tx1"/>
        </a:buClr>
        <a:buSzPct val="40000"/>
        <a:buFont typeface="Arial" charset="0"/>
        <a:defRPr sz="1447">
          <a:solidFill>
            <a:schemeClr val="tx1"/>
          </a:solidFill>
          <a:latin typeface="Book Antiqua" pitchFamily="18" charset="0"/>
        </a:defRPr>
      </a:lvl5pPr>
      <a:lvl6pPr marL="2640901"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6pPr>
      <a:lvl7pPr marL="3054484"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7pPr>
      <a:lvl8pPr marL="3468067"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8pPr>
      <a:lvl9pPr marL="3881650" algn="l" defTabSz="808498" rtl="0" fontAlgn="base">
        <a:lnSpc>
          <a:spcPct val="90000"/>
        </a:lnSpc>
        <a:spcBef>
          <a:spcPct val="0"/>
        </a:spcBef>
        <a:spcAft>
          <a:spcPct val="40000"/>
        </a:spcAft>
        <a:buClr>
          <a:schemeClr val="tx1"/>
        </a:buClr>
        <a:buSzPct val="40000"/>
        <a:buFont typeface="Arial" pitchFamily="34" charset="0"/>
        <a:defRPr sz="1447">
          <a:solidFill>
            <a:schemeClr val="tx1"/>
          </a:solidFill>
          <a:latin typeface="Book Antiqua" pitchFamily="18" charset="0"/>
        </a:defRPr>
      </a:lvl9pPr>
    </p:bodyStyle>
    <p:otherStyle>
      <a:defPPr>
        <a:defRPr lang="el-GR"/>
      </a:defPPr>
      <a:lvl1pPr marL="0" algn="l" defTabSz="827166" rtl="0" eaLnBrk="1" latinLnBrk="0" hangingPunct="1">
        <a:defRPr sz="1628" kern="1200">
          <a:solidFill>
            <a:schemeClr val="tx1"/>
          </a:solidFill>
          <a:latin typeface="+mn-lt"/>
          <a:ea typeface="+mn-ea"/>
          <a:cs typeface="+mn-cs"/>
        </a:defRPr>
      </a:lvl1pPr>
      <a:lvl2pPr marL="413583" algn="l" defTabSz="827166" rtl="0" eaLnBrk="1" latinLnBrk="0" hangingPunct="1">
        <a:defRPr sz="1628" kern="1200">
          <a:solidFill>
            <a:schemeClr val="tx1"/>
          </a:solidFill>
          <a:latin typeface="+mn-lt"/>
          <a:ea typeface="+mn-ea"/>
          <a:cs typeface="+mn-cs"/>
        </a:defRPr>
      </a:lvl2pPr>
      <a:lvl3pPr marL="827166" algn="l" defTabSz="827166" rtl="0" eaLnBrk="1" latinLnBrk="0" hangingPunct="1">
        <a:defRPr sz="1628" kern="1200">
          <a:solidFill>
            <a:schemeClr val="tx1"/>
          </a:solidFill>
          <a:latin typeface="+mn-lt"/>
          <a:ea typeface="+mn-ea"/>
          <a:cs typeface="+mn-cs"/>
        </a:defRPr>
      </a:lvl3pPr>
      <a:lvl4pPr marL="1240749" algn="l" defTabSz="827166" rtl="0" eaLnBrk="1" latinLnBrk="0" hangingPunct="1">
        <a:defRPr sz="1628" kern="1200">
          <a:solidFill>
            <a:schemeClr val="tx1"/>
          </a:solidFill>
          <a:latin typeface="+mn-lt"/>
          <a:ea typeface="+mn-ea"/>
          <a:cs typeface="+mn-cs"/>
        </a:defRPr>
      </a:lvl4pPr>
      <a:lvl5pPr marL="1654332" algn="l" defTabSz="827166" rtl="0" eaLnBrk="1" latinLnBrk="0" hangingPunct="1">
        <a:defRPr sz="1628" kern="1200">
          <a:solidFill>
            <a:schemeClr val="tx1"/>
          </a:solidFill>
          <a:latin typeface="+mn-lt"/>
          <a:ea typeface="+mn-ea"/>
          <a:cs typeface="+mn-cs"/>
        </a:defRPr>
      </a:lvl5pPr>
      <a:lvl6pPr marL="2067916" algn="l" defTabSz="827166" rtl="0" eaLnBrk="1" latinLnBrk="0" hangingPunct="1">
        <a:defRPr sz="1628" kern="1200">
          <a:solidFill>
            <a:schemeClr val="tx1"/>
          </a:solidFill>
          <a:latin typeface="+mn-lt"/>
          <a:ea typeface="+mn-ea"/>
          <a:cs typeface="+mn-cs"/>
        </a:defRPr>
      </a:lvl6pPr>
      <a:lvl7pPr marL="2481499" algn="l" defTabSz="827166" rtl="0" eaLnBrk="1" latinLnBrk="0" hangingPunct="1">
        <a:defRPr sz="1628" kern="1200">
          <a:solidFill>
            <a:schemeClr val="tx1"/>
          </a:solidFill>
          <a:latin typeface="+mn-lt"/>
          <a:ea typeface="+mn-ea"/>
          <a:cs typeface="+mn-cs"/>
        </a:defRPr>
      </a:lvl7pPr>
      <a:lvl8pPr marL="2895082" algn="l" defTabSz="827166" rtl="0" eaLnBrk="1" latinLnBrk="0" hangingPunct="1">
        <a:defRPr sz="1628" kern="1200">
          <a:solidFill>
            <a:schemeClr val="tx1"/>
          </a:solidFill>
          <a:latin typeface="+mn-lt"/>
          <a:ea typeface="+mn-ea"/>
          <a:cs typeface="+mn-cs"/>
        </a:defRPr>
      </a:lvl8pPr>
      <a:lvl9pPr marL="3308665" algn="l" defTabSz="827166" rtl="0" eaLnBrk="1" latinLnBrk="0" hangingPunct="1">
        <a:defRPr sz="16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tags" Target="../tags/tag198.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tags" Target="../tags/tag201.xml"/><Relationship Id="rId47" Type="http://schemas.openxmlformats.org/officeDocument/2006/relationships/tags" Target="../tags/tag206.xml"/><Relationship Id="rId50" Type="http://schemas.openxmlformats.org/officeDocument/2006/relationships/notesSlide" Target="../notesSlides/notesSlide2.xml"/><Relationship Id="rId55" Type="http://schemas.openxmlformats.org/officeDocument/2006/relationships/image" Target="../media/image15.emf"/><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 Id="rId46" Type="http://schemas.openxmlformats.org/officeDocument/2006/relationships/tags" Target="../tags/tag205.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tags" Target="../tags/tag200.xml"/><Relationship Id="rId54" Type="http://schemas.openxmlformats.org/officeDocument/2006/relationships/oleObject" Target="../embeddings/oleObject35.bin"/><Relationship Id="rId1" Type="http://schemas.openxmlformats.org/officeDocument/2006/relationships/vmlDrawing" Target="../drawings/vmlDrawing30.v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tags" Target="../tags/tag199.xml"/><Relationship Id="rId45" Type="http://schemas.openxmlformats.org/officeDocument/2006/relationships/tags" Target="../tags/tag204.xml"/><Relationship Id="rId53" Type="http://schemas.openxmlformats.org/officeDocument/2006/relationships/image" Target="../media/image14.emf"/><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49" Type="http://schemas.openxmlformats.org/officeDocument/2006/relationships/slideLayout" Target="../slideLayouts/slideLayout65.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4" Type="http://schemas.openxmlformats.org/officeDocument/2006/relationships/tags" Target="../tags/tag203.xml"/><Relationship Id="rId52" Type="http://schemas.openxmlformats.org/officeDocument/2006/relationships/oleObject" Target="../embeddings/oleObject34.bin"/><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tags" Target="../tags/tag202.xml"/><Relationship Id="rId48" Type="http://schemas.openxmlformats.org/officeDocument/2006/relationships/tags" Target="../tags/tag207.xml"/><Relationship Id="rId8" Type="http://schemas.openxmlformats.org/officeDocument/2006/relationships/tags" Target="../tags/tag167.xml"/><Relationship Id="rId51" Type="http://schemas.openxmlformats.org/officeDocument/2006/relationships/oleObject" Target="../embeddings/oleObject33.bin"/><Relationship Id="rId3" Type="http://schemas.openxmlformats.org/officeDocument/2006/relationships/tags" Target="../tags/tag162.xml"/></Relationships>
</file>

<file path=ppt/slides/_rels/slide11.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16.png"/><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8.emf"/><Relationship Id="rId2" Type="http://schemas.openxmlformats.org/officeDocument/2006/relationships/tags" Target="../tags/tag208.xml"/><Relationship Id="rId1" Type="http://schemas.openxmlformats.org/officeDocument/2006/relationships/vmlDrawing" Target="../drawings/vmlDrawing31.vml"/><Relationship Id="rId6" Type="http://schemas.openxmlformats.org/officeDocument/2006/relationships/tags" Target="../tags/tag212.xml"/><Relationship Id="rId11" Type="http://schemas.openxmlformats.org/officeDocument/2006/relationships/oleObject" Target="../embeddings/oleObject36.bin"/><Relationship Id="rId5" Type="http://schemas.openxmlformats.org/officeDocument/2006/relationships/tags" Target="../tags/tag211.xml"/><Relationship Id="rId10" Type="http://schemas.openxmlformats.org/officeDocument/2006/relationships/notesSlide" Target="../notesSlides/notesSlide3.xml"/><Relationship Id="rId4" Type="http://schemas.openxmlformats.org/officeDocument/2006/relationships/tags" Target="../tags/tag210.xml"/><Relationship Id="rId9"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image" Target="../media/image17.png"/><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image" Target="../media/image8.emf"/><Relationship Id="rId2" Type="http://schemas.openxmlformats.org/officeDocument/2006/relationships/tags" Target="../tags/tag215.xml"/><Relationship Id="rId1" Type="http://schemas.openxmlformats.org/officeDocument/2006/relationships/vmlDrawing" Target="../drawings/vmlDrawing32.vml"/><Relationship Id="rId6" Type="http://schemas.openxmlformats.org/officeDocument/2006/relationships/tags" Target="../tags/tag219.xml"/><Relationship Id="rId11" Type="http://schemas.openxmlformats.org/officeDocument/2006/relationships/oleObject" Target="../embeddings/oleObject37.bin"/><Relationship Id="rId5" Type="http://schemas.openxmlformats.org/officeDocument/2006/relationships/tags" Target="../tags/tag218.xml"/><Relationship Id="rId10" Type="http://schemas.openxmlformats.org/officeDocument/2006/relationships/notesSlide" Target="../notesSlides/notesSlide4.xml"/><Relationship Id="rId4" Type="http://schemas.openxmlformats.org/officeDocument/2006/relationships/tags" Target="../tags/tag217.xml"/><Relationship Id="rId9"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 Type="http://schemas.openxmlformats.org/officeDocument/2006/relationships/tags" Target="../tags/tag223.xml"/><Relationship Id="rId21" Type="http://schemas.openxmlformats.org/officeDocument/2006/relationships/tags" Target="../tags/tag241.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image" Target="../media/image3.png"/><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openxmlformats.org/officeDocument/2006/relationships/slideLayout" Target="../slideLayouts/slideLayout82.xml"/><Relationship Id="rId1" Type="http://schemas.openxmlformats.org/officeDocument/2006/relationships/vmlDrawing" Target="../drawings/vmlDrawing33.v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chart" Target="../charts/chart3.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image" Target="../media/image18.emf"/><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oleObject" Target="../embeddings/oleObject38.bin"/></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249.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51.xml"/><Relationship Id="rId7" Type="http://schemas.openxmlformats.org/officeDocument/2006/relationships/image" Target="../media/image18.emf"/><Relationship Id="rId2" Type="http://schemas.openxmlformats.org/officeDocument/2006/relationships/tags" Target="../tags/tag250.xml"/><Relationship Id="rId1" Type="http://schemas.openxmlformats.org/officeDocument/2006/relationships/vmlDrawing" Target="../drawings/vmlDrawing34.vml"/><Relationship Id="rId6" Type="http://schemas.openxmlformats.org/officeDocument/2006/relationships/oleObject" Target="../embeddings/oleObject39.bin"/><Relationship Id="rId5" Type="http://schemas.openxmlformats.org/officeDocument/2006/relationships/slideLayout" Target="../slideLayouts/slideLayout4.xml"/><Relationship Id="rId4" Type="http://schemas.openxmlformats.org/officeDocument/2006/relationships/tags" Target="../tags/tag25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vmlDrawing" Target="../drawings/vmlDrawing23.vml"/><Relationship Id="rId6" Type="http://schemas.openxmlformats.org/officeDocument/2006/relationships/tags" Target="../tags/tag66.xml"/><Relationship Id="rId11" Type="http://schemas.openxmlformats.org/officeDocument/2006/relationships/image" Target="../media/image3.png"/><Relationship Id="rId5" Type="http://schemas.openxmlformats.org/officeDocument/2006/relationships/tags" Target="../tags/tag65.xml"/><Relationship Id="rId10" Type="http://schemas.openxmlformats.org/officeDocument/2006/relationships/image" Target="../media/image8.emf"/><Relationship Id="rId4" Type="http://schemas.openxmlformats.org/officeDocument/2006/relationships/tags" Target="../tags/tag64.xml"/><Relationship Id="rId9" Type="http://schemas.openxmlformats.org/officeDocument/2006/relationships/oleObject" Target="../embeddings/oleObject23.bin"/></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54.xml"/><Relationship Id="rId7" Type="http://schemas.openxmlformats.org/officeDocument/2006/relationships/image" Target="../media/image3.png"/><Relationship Id="rId2" Type="http://schemas.openxmlformats.org/officeDocument/2006/relationships/tags" Target="../tags/tag253.xml"/><Relationship Id="rId1" Type="http://schemas.openxmlformats.org/officeDocument/2006/relationships/vmlDrawing" Target="../drawings/vmlDrawing35.vml"/><Relationship Id="rId6" Type="http://schemas.openxmlformats.org/officeDocument/2006/relationships/image" Target="../media/image18.emf"/><Relationship Id="rId5" Type="http://schemas.openxmlformats.org/officeDocument/2006/relationships/oleObject" Target="../embeddings/oleObject40.bin"/><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56.xml"/><Relationship Id="rId7" Type="http://schemas.openxmlformats.org/officeDocument/2006/relationships/oleObject" Target="../embeddings/oleObject41.bin"/><Relationship Id="rId2" Type="http://schemas.openxmlformats.org/officeDocument/2006/relationships/tags" Target="../tags/tag255.xml"/><Relationship Id="rId1" Type="http://schemas.openxmlformats.org/officeDocument/2006/relationships/vmlDrawing" Target="../drawings/vmlDrawing36.vml"/><Relationship Id="rId6" Type="http://schemas.openxmlformats.org/officeDocument/2006/relationships/slideLayout" Target="../slideLayouts/slideLayout4.xml"/><Relationship Id="rId5" Type="http://schemas.openxmlformats.org/officeDocument/2006/relationships/tags" Target="../tags/tag258.xml"/><Relationship Id="rId4" Type="http://schemas.openxmlformats.org/officeDocument/2006/relationships/tags" Target="../tags/tag257.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image" Target="../media/image21.emf"/><Relationship Id="rId3" Type="http://schemas.openxmlformats.org/officeDocument/2006/relationships/tags" Target="../tags/tag260.xml"/><Relationship Id="rId21" Type="http://schemas.openxmlformats.org/officeDocument/2006/relationships/tags" Target="../tags/tag278.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oleObject" Target="../embeddings/oleObject43.bin"/><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1" Type="http://schemas.openxmlformats.org/officeDocument/2006/relationships/vmlDrawing" Target="../drawings/vmlDrawing37.v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image" Target="../media/image8.emf"/><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oleObject" Target="../embeddings/oleObject42.bin"/><Relationship Id="rId10" Type="http://schemas.openxmlformats.org/officeDocument/2006/relationships/tags" Target="../tags/tag267.xml"/><Relationship Id="rId19" Type="http://schemas.openxmlformats.org/officeDocument/2006/relationships/tags" Target="../tags/tag276.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tags" Target="../tags/tag290.xml"/><Relationship Id="rId18" Type="http://schemas.openxmlformats.org/officeDocument/2006/relationships/tags" Target="../tags/tag295.xml"/><Relationship Id="rId26" Type="http://schemas.openxmlformats.org/officeDocument/2006/relationships/tags" Target="../tags/tag303.xml"/><Relationship Id="rId3" Type="http://schemas.openxmlformats.org/officeDocument/2006/relationships/tags" Target="../tags/tag280.xml"/><Relationship Id="rId21" Type="http://schemas.openxmlformats.org/officeDocument/2006/relationships/tags" Target="../tags/tag298.xml"/><Relationship Id="rId34" Type="http://schemas.openxmlformats.org/officeDocument/2006/relationships/oleObject" Target="../embeddings/oleObject44.bin"/><Relationship Id="rId7" Type="http://schemas.openxmlformats.org/officeDocument/2006/relationships/tags" Target="../tags/tag284.xml"/><Relationship Id="rId12" Type="http://schemas.openxmlformats.org/officeDocument/2006/relationships/tags" Target="../tags/tag289.xml"/><Relationship Id="rId17" Type="http://schemas.openxmlformats.org/officeDocument/2006/relationships/tags" Target="../tags/tag294.xml"/><Relationship Id="rId25" Type="http://schemas.openxmlformats.org/officeDocument/2006/relationships/tags" Target="../tags/tag302.xml"/><Relationship Id="rId33" Type="http://schemas.openxmlformats.org/officeDocument/2006/relationships/slideLayout" Target="../slideLayouts/slideLayout2.xml"/><Relationship Id="rId38" Type="http://schemas.openxmlformats.org/officeDocument/2006/relationships/image" Target="../media/image22.emf"/><Relationship Id="rId2" Type="http://schemas.openxmlformats.org/officeDocument/2006/relationships/tags" Target="../tags/tag279.xml"/><Relationship Id="rId16" Type="http://schemas.openxmlformats.org/officeDocument/2006/relationships/tags" Target="../tags/tag293.xml"/><Relationship Id="rId20" Type="http://schemas.openxmlformats.org/officeDocument/2006/relationships/tags" Target="../tags/tag297.xml"/><Relationship Id="rId29" Type="http://schemas.openxmlformats.org/officeDocument/2006/relationships/tags" Target="../tags/tag306.xml"/><Relationship Id="rId1" Type="http://schemas.openxmlformats.org/officeDocument/2006/relationships/vmlDrawing" Target="../drawings/vmlDrawing38.vml"/><Relationship Id="rId6" Type="http://schemas.openxmlformats.org/officeDocument/2006/relationships/tags" Target="../tags/tag283.xml"/><Relationship Id="rId11" Type="http://schemas.openxmlformats.org/officeDocument/2006/relationships/tags" Target="../tags/tag288.xml"/><Relationship Id="rId24" Type="http://schemas.openxmlformats.org/officeDocument/2006/relationships/tags" Target="../tags/tag301.xml"/><Relationship Id="rId32" Type="http://schemas.openxmlformats.org/officeDocument/2006/relationships/tags" Target="../tags/tag309.xml"/><Relationship Id="rId37" Type="http://schemas.openxmlformats.org/officeDocument/2006/relationships/oleObject" Target="../embeddings/oleObject45.bin"/><Relationship Id="rId5" Type="http://schemas.openxmlformats.org/officeDocument/2006/relationships/tags" Target="../tags/tag282.xml"/><Relationship Id="rId15" Type="http://schemas.openxmlformats.org/officeDocument/2006/relationships/tags" Target="../tags/tag292.xml"/><Relationship Id="rId23" Type="http://schemas.openxmlformats.org/officeDocument/2006/relationships/tags" Target="../tags/tag300.xml"/><Relationship Id="rId28" Type="http://schemas.openxmlformats.org/officeDocument/2006/relationships/tags" Target="../tags/tag305.xml"/><Relationship Id="rId36" Type="http://schemas.openxmlformats.org/officeDocument/2006/relationships/image" Target="../media/image3.png"/><Relationship Id="rId10" Type="http://schemas.openxmlformats.org/officeDocument/2006/relationships/tags" Target="../tags/tag287.xml"/><Relationship Id="rId19" Type="http://schemas.openxmlformats.org/officeDocument/2006/relationships/tags" Target="../tags/tag296.xml"/><Relationship Id="rId31" Type="http://schemas.openxmlformats.org/officeDocument/2006/relationships/tags" Target="../tags/tag308.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tags" Target="../tags/tag291.xml"/><Relationship Id="rId22" Type="http://schemas.openxmlformats.org/officeDocument/2006/relationships/tags" Target="../tags/tag299.xml"/><Relationship Id="rId27" Type="http://schemas.openxmlformats.org/officeDocument/2006/relationships/tags" Target="../tags/tag304.xml"/><Relationship Id="rId30" Type="http://schemas.openxmlformats.org/officeDocument/2006/relationships/tags" Target="../tags/tag307.xml"/><Relationship Id="rId35" Type="http://schemas.openxmlformats.org/officeDocument/2006/relationships/image" Target="../media/image18.emf"/></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11.xml"/><Relationship Id="rId7" Type="http://schemas.openxmlformats.org/officeDocument/2006/relationships/oleObject" Target="../embeddings/oleObject46.bin"/><Relationship Id="rId2" Type="http://schemas.openxmlformats.org/officeDocument/2006/relationships/tags" Target="../tags/tag310.xml"/><Relationship Id="rId1" Type="http://schemas.openxmlformats.org/officeDocument/2006/relationships/vmlDrawing" Target="../drawings/vmlDrawing39.vml"/><Relationship Id="rId6" Type="http://schemas.openxmlformats.org/officeDocument/2006/relationships/slideLayout" Target="../slideLayouts/slideLayout2.xml"/><Relationship Id="rId5" Type="http://schemas.openxmlformats.org/officeDocument/2006/relationships/tags" Target="../tags/tag313.xml"/><Relationship Id="rId4" Type="http://schemas.openxmlformats.org/officeDocument/2006/relationships/tags" Target="../tags/tag312.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315.xml"/><Relationship Id="rId7" Type="http://schemas.openxmlformats.org/officeDocument/2006/relationships/oleObject" Target="../embeddings/oleObject47.bin"/><Relationship Id="rId2" Type="http://schemas.openxmlformats.org/officeDocument/2006/relationships/tags" Target="../tags/tag314.xml"/><Relationship Id="rId1" Type="http://schemas.openxmlformats.org/officeDocument/2006/relationships/vmlDrawing" Target="../drawings/vmlDrawing40.vml"/><Relationship Id="rId6" Type="http://schemas.openxmlformats.org/officeDocument/2006/relationships/slideLayout" Target="../slideLayouts/slideLayout2.xml"/><Relationship Id="rId5" Type="http://schemas.openxmlformats.org/officeDocument/2006/relationships/tags" Target="../tags/tag317.xml"/><Relationship Id="rId4" Type="http://schemas.openxmlformats.org/officeDocument/2006/relationships/tags" Target="../tags/tag316.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tags" Target="../tags/tag324.xml"/><Relationship Id="rId3" Type="http://schemas.openxmlformats.org/officeDocument/2006/relationships/tags" Target="../tags/tag319.xml"/><Relationship Id="rId7" Type="http://schemas.openxmlformats.org/officeDocument/2006/relationships/tags" Target="../tags/tag323.xml"/><Relationship Id="rId12" Type="http://schemas.openxmlformats.org/officeDocument/2006/relationships/image" Target="../media/image3.png"/><Relationship Id="rId2" Type="http://schemas.openxmlformats.org/officeDocument/2006/relationships/tags" Target="../tags/tag318.xml"/><Relationship Id="rId1" Type="http://schemas.openxmlformats.org/officeDocument/2006/relationships/vmlDrawing" Target="../drawings/vmlDrawing41.vml"/><Relationship Id="rId6" Type="http://schemas.openxmlformats.org/officeDocument/2006/relationships/tags" Target="../tags/tag322.xml"/><Relationship Id="rId11" Type="http://schemas.openxmlformats.org/officeDocument/2006/relationships/image" Target="../media/image18.emf"/><Relationship Id="rId5" Type="http://schemas.openxmlformats.org/officeDocument/2006/relationships/tags" Target="../tags/tag321.xml"/><Relationship Id="rId10" Type="http://schemas.openxmlformats.org/officeDocument/2006/relationships/oleObject" Target="../embeddings/oleObject48.bin"/><Relationship Id="rId4" Type="http://schemas.openxmlformats.org/officeDocument/2006/relationships/tags" Target="../tags/tag320.xml"/><Relationship Id="rId9"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331.xml"/><Relationship Id="rId13" Type="http://schemas.openxmlformats.org/officeDocument/2006/relationships/image" Target="../media/image3.png"/><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image" Target="../media/image8.emf"/><Relationship Id="rId2" Type="http://schemas.openxmlformats.org/officeDocument/2006/relationships/tags" Target="../tags/tag325.xml"/><Relationship Id="rId1" Type="http://schemas.openxmlformats.org/officeDocument/2006/relationships/vmlDrawing" Target="../drawings/vmlDrawing42.vml"/><Relationship Id="rId6" Type="http://schemas.openxmlformats.org/officeDocument/2006/relationships/tags" Target="../tags/tag329.xml"/><Relationship Id="rId11" Type="http://schemas.openxmlformats.org/officeDocument/2006/relationships/oleObject" Target="../embeddings/oleObject49.bin"/><Relationship Id="rId5" Type="http://schemas.openxmlformats.org/officeDocument/2006/relationships/tags" Target="../tags/tag328.xml"/><Relationship Id="rId10" Type="http://schemas.openxmlformats.org/officeDocument/2006/relationships/slideLayout" Target="../slideLayouts/slideLayout2.xml"/><Relationship Id="rId4" Type="http://schemas.openxmlformats.org/officeDocument/2006/relationships/tags" Target="../tags/tag327.xml"/><Relationship Id="rId9" Type="http://schemas.openxmlformats.org/officeDocument/2006/relationships/tags" Target="../tags/tag332.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34.xml"/><Relationship Id="rId7" Type="http://schemas.openxmlformats.org/officeDocument/2006/relationships/image" Target="../media/image18.emf"/><Relationship Id="rId2" Type="http://schemas.openxmlformats.org/officeDocument/2006/relationships/tags" Target="../tags/tag333.xml"/><Relationship Id="rId1" Type="http://schemas.openxmlformats.org/officeDocument/2006/relationships/vmlDrawing" Target="../drawings/vmlDrawing43.vml"/><Relationship Id="rId6" Type="http://schemas.openxmlformats.org/officeDocument/2006/relationships/oleObject" Target="../embeddings/oleObject50.bin"/><Relationship Id="rId5" Type="http://schemas.openxmlformats.org/officeDocument/2006/relationships/slideLayout" Target="../slideLayouts/slideLayout2.xml"/><Relationship Id="rId4" Type="http://schemas.openxmlformats.org/officeDocument/2006/relationships/tags" Target="../tags/tag335.xml"/></Relationships>
</file>

<file path=ppt/slides/_rels/slide29.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18" Type="http://schemas.openxmlformats.org/officeDocument/2006/relationships/tags" Target="../tags/tag352.xml"/><Relationship Id="rId26" Type="http://schemas.openxmlformats.org/officeDocument/2006/relationships/tags" Target="../tags/tag360.xml"/><Relationship Id="rId39" Type="http://schemas.openxmlformats.org/officeDocument/2006/relationships/image" Target="../media/image24.emf"/><Relationship Id="rId3" Type="http://schemas.openxmlformats.org/officeDocument/2006/relationships/tags" Target="../tags/tag337.xml"/><Relationship Id="rId21" Type="http://schemas.openxmlformats.org/officeDocument/2006/relationships/tags" Target="../tags/tag355.xml"/><Relationship Id="rId34" Type="http://schemas.openxmlformats.org/officeDocument/2006/relationships/image" Target="../media/image18.emf"/><Relationship Id="rId7" Type="http://schemas.openxmlformats.org/officeDocument/2006/relationships/tags" Target="../tags/tag341.xml"/><Relationship Id="rId12" Type="http://schemas.openxmlformats.org/officeDocument/2006/relationships/tags" Target="../tags/tag346.xml"/><Relationship Id="rId17" Type="http://schemas.openxmlformats.org/officeDocument/2006/relationships/tags" Target="../tags/tag351.xml"/><Relationship Id="rId25" Type="http://schemas.openxmlformats.org/officeDocument/2006/relationships/tags" Target="../tags/tag359.xml"/><Relationship Id="rId33" Type="http://schemas.openxmlformats.org/officeDocument/2006/relationships/oleObject" Target="../embeddings/oleObject51.bin"/><Relationship Id="rId38" Type="http://schemas.openxmlformats.org/officeDocument/2006/relationships/oleObject" Target="../embeddings/oleObject53.bin"/><Relationship Id="rId2" Type="http://schemas.openxmlformats.org/officeDocument/2006/relationships/tags" Target="../tags/tag336.xml"/><Relationship Id="rId16" Type="http://schemas.openxmlformats.org/officeDocument/2006/relationships/tags" Target="../tags/tag350.xml"/><Relationship Id="rId20" Type="http://schemas.openxmlformats.org/officeDocument/2006/relationships/tags" Target="../tags/tag354.xml"/><Relationship Id="rId29" Type="http://schemas.openxmlformats.org/officeDocument/2006/relationships/tags" Target="../tags/tag363.xml"/><Relationship Id="rId1" Type="http://schemas.openxmlformats.org/officeDocument/2006/relationships/vmlDrawing" Target="../drawings/vmlDrawing44.vml"/><Relationship Id="rId6" Type="http://schemas.openxmlformats.org/officeDocument/2006/relationships/tags" Target="../tags/tag340.xml"/><Relationship Id="rId11" Type="http://schemas.openxmlformats.org/officeDocument/2006/relationships/tags" Target="../tags/tag345.xml"/><Relationship Id="rId24" Type="http://schemas.openxmlformats.org/officeDocument/2006/relationships/tags" Target="../tags/tag358.xml"/><Relationship Id="rId32" Type="http://schemas.openxmlformats.org/officeDocument/2006/relationships/slideLayout" Target="../slideLayouts/slideLayout2.xml"/><Relationship Id="rId37" Type="http://schemas.openxmlformats.org/officeDocument/2006/relationships/image" Target="../media/image3.png"/><Relationship Id="rId5" Type="http://schemas.openxmlformats.org/officeDocument/2006/relationships/tags" Target="../tags/tag339.xml"/><Relationship Id="rId15" Type="http://schemas.openxmlformats.org/officeDocument/2006/relationships/tags" Target="../tags/tag349.xml"/><Relationship Id="rId23" Type="http://schemas.openxmlformats.org/officeDocument/2006/relationships/tags" Target="../tags/tag357.xml"/><Relationship Id="rId28" Type="http://schemas.openxmlformats.org/officeDocument/2006/relationships/tags" Target="../tags/tag362.xml"/><Relationship Id="rId36" Type="http://schemas.openxmlformats.org/officeDocument/2006/relationships/image" Target="../media/image23.emf"/><Relationship Id="rId10" Type="http://schemas.openxmlformats.org/officeDocument/2006/relationships/tags" Target="../tags/tag344.xml"/><Relationship Id="rId19" Type="http://schemas.openxmlformats.org/officeDocument/2006/relationships/tags" Target="../tags/tag353.xml"/><Relationship Id="rId31" Type="http://schemas.openxmlformats.org/officeDocument/2006/relationships/tags" Target="../tags/tag365.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 Id="rId22" Type="http://schemas.openxmlformats.org/officeDocument/2006/relationships/tags" Target="../tags/tag356.xml"/><Relationship Id="rId27" Type="http://schemas.openxmlformats.org/officeDocument/2006/relationships/tags" Target="../tags/tag361.xml"/><Relationship Id="rId30" Type="http://schemas.openxmlformats.org/officeDocument/2006/relationships/tags" Target="../tags/tag364.xml"/><Relationship Id="rId35" Type="http://schemas.openxmlformats.org/officeDocument/2006/relationships/oleObject" Target="../embeddings/oleObject52.bin"/></Relationships>
</file>

<file path=ppt/slides/_rels/slide3.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3.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8.emf"/><Relationship Id="rId2" Type="http://schemas.openxmlformats.org/officeDocument/2006/relationships/tags" Target="../tags/tag68.xml"/><Relationship Id="rId1" Type="http://schemas.openxmlformats.org/officeDocument/2006/relationships/vmlDrawing" Target="../drawings/vmlDrawing24.vml"/><Relationship Id="rId6" Type="http://schemas.openxmlformats.org/officeDocument/2006/relationships/tags" Target="../tags/tag72.xml"/><Relationship Id="rId11" Type="http://schemas.openxmlformats.org/officeDocument/2006/relationships/oleObject" Target="../embeddings/oleObject24.bin"/><Relationship Id="rId5" Type="http://schemas.openxmlformats.org/officeDocument/2006/relationships/tags" Target="../tags/tag71.xml"/><Relationship Id="rId10"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tags" Target="../tags/tag75.xml"/></Relationships>
</file>

<file path=ppt/slides/_rels/slide30.xml.rels><?xml version="1.0" encoding="UTF-8" standalone="yes"?>
<Relationships xmlns="http://schemas.openxmlformats.org/package/2006/relationships"><Relationship Id="rId8" Type="http://schemas.openxmlformats.org/officeDocument/2006/relationships/tags" Target="../tags/tag372.xml"/><Relationship Id="rId13" Type="http://schemas.openxmlformats.org/officeDocument/2006/relationships/tags" Target="../tags/tag377.xml"/><Relationship Id="rId18" Type="http://schemas.openxmlformats.org/officeDocument/2006/relationships/tags" Target="../tags/tag382.xml"/><Relationship Id="rId3" Type="http://schemas.openxmlformats.org/officeDocument/2006/relationships/tags" Target="../tags/tag367.xml"/><Relationship Id="rId21" Type="http://schemas.openxmlformats.org/officeDocument/2006/relationships/slideLayout" Target="../slideLayouts/slideLayout2.xml"/><Relationship Id="rId7" Type="http://schemas.openxmlformats.org/officeDocument/2006/relationships/tags" Target="../tags/tag371.xml"/><Relationship Id="rId12" Type="http://schemas.openxmlformats.org/officeDocument/2006/relationships/tags" Target="../tags/tag376.xml"/><Relationship Id="rId17" Type="http://schemas.openxmlformats.org/officeDocument/2006/relationships/tags" Target="../tags/tag381.xml"/><Relationship Id="rId25" Type="http://schemas.openxmlformats.org/officeDocument/2006/relationships/image" Target="../media/image3.png"/><Relationship Id="rId2" Type="http://schemas.openxmlformats.org/officeDocument/2006/relationships/tags" Target="../tags/tag366.xml"/><Relationship Id="rId16" Type="http://schemas.openxmlformats.org/officeDocument/2006/relationships/tags" Target="../tags/tag380.xml"/><Relationship Id="rId20" Type="http://schemas.openxmlformats.org/officeDocument/2006/relationships/tags" Target="../tags/tag384.xml"/><Relationship Id="rId1" Type="http://schemas.openxmlformats.org/officeDocument/2006/relationships/vmlDrawing" Target="../drawings/vmlDrawing45.vml"/><Relationship Id="rId6" Type="http://schemas.openxmlformats.org/officeDocument/2006/relationships/tags" Target="../tags/tag370.xml"/><Relationship Id="rId11" Type="http://schemas.openxmlformats.org/officeDocument/2006/relationships/tags" Target="../tags/tag375.xml"/><Relationship Id="rId24" Type="http://schemas.openxmlformats.org/officeDocument/2006/relationships/chart" Target="../charts/chart5.xml"/><Relationship Id="rId5" Type="http://schemas.openxmlformats.org/officeDocument/2006/relationships/tags" Target="../tags/tag369.xml"/><Relationship Id="rId15" Type="http://schemas.openxmlformats.org/officeDocument/2006/relationships/tags" Target="../tags/tag379.xml"/><Relationship Id="rId23" Type="http://schemas.openxmlformats.org/officeDocument/2006/relationships/image" Target="../media/image18.emf"/><Relationship Id="rId10" Type="http://schemas.openxmlformats.org/officeDocument/2006/relationships/tags" Target="../tags/tag374.xml"/><Relationship Id="rId19" Type="http://schemas.openxmlformats.org/officeDocument/2006/relationships/tags" Target="../tags/tag383.xml"/><Relationship Id="rId4" Type="http://schemas.openxmlformats.org/officeDocument/2006/relationships/tags" Target="../tags/tag368.xml"/><Relationship Id="rId9" Type="http://schemas.openxmlformats.org/officeDocument/2006/relationships/tags" Target="../tags/tag373.xml"/><Relationship Id="rId14" Type="http://schemas.openxmlformats.org/officeDocument/2006/relationships/tags" Target="../tags/tag378.xml"/><Relationship Id="rId22" Type="http://schemas.openxmlformats.org/officeDocument/2006/relationships/oleObject" Target="../embeddings/oleObject54.bin"/></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3.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s>
</file>

<file path=ppt/slides/_rels/slide5.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image" Target="../media/image3.png"/><Relationship Id="rId3" Type="http://schemas.openxmlformats.org/officeDocument/2006/relationships/tags" Target="../tags/tag82.xml"/><Relationship Id="rId21" Type="http://schemas.openxmlformats.org/officeDocument/2006/relationships/tags" Target="../tags/tag100.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image" Target="../media/image2.emf"/><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29" Type="http://schemas.openxmlformats.org/officeDocument/2006/relationships/image" Target="../media/image9.emf"/><Relationship Id="rId1" Type="http://schemas.openxmlformats.org/officeDocument/2006/relationships/vmlDrawing" Target="../drawings/vmlDrawing25.v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oleObject" Target="../embeddings/oleObject25.bin"/><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notesSlide" Target="../notesSlides/notesSlide1.xml"/><Relationship Id="rId28" Type="http://schemas.openxmlformats.org/officeDocument/2006/relationships/oleObject" Target="../embeddings/oleObject26.bin"/><Relationship Id="rId10" Type="http://schemas.openxmlformats.org/officeDocument/2006/relationships/tags" Target="../tags/tag89.xml"/><Relationship Id="rId19" Type="http://schemas.openxmlformats.org/officeDocument/2006/relationships/tags" Target="../tags/tag9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slideLayout" Target="../slideLayouts/slideLayout2.xml"/><Relationship Id="rId27"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3.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2.emf"/><Relationship Id="rId2" Type="http://schemas.openxmlformats.org/officeDocument/2006/relationships/tags" Target="../tags/tag101.xml"/><Relationship Id="rId1" Type="http://schemas.openxmlformats.org/officeDocument/2006/relationships/vmlDrawing" Target="../drawings/vmlDrawing26.vml"/><Relationship Id="rId6" Type="http://schemas.openxmlformats.org/officeDocument/2006/relationships/tags" Target="../tags/tag105.xml"/><Relationship Id="rId11" Type="http://schemas.openxmlformats.org/officeDocument/2006/relationships/oleObject" Target="../embeddings/oleObject27.bin"/><Relationship Id="rId5" Type="http://schemas.openxmlformats.org/officeDocument/2006/relationships/tags" Target="../tags/tag104.xml"/><Relationship Id="rId10" Type="http://schemas.openxmlformats.org/officeDocument/2006/relationships/slideLayout" Target="../slideLayouts/slideLayout2.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oleObject" Target="../embeddings/oleObject28.bin"/><Relationship Id="rId3" Type="http://schemas.openxmlformats.org/officeDocument/2006/relationships/tags" Target="../tags/tag110.xml"/><Relationship Id="rId21" Type="http://schemas.openxmlformats.org/officeDocument/2006/relationships/tags" Target="../tags/tag128.xml"/><Relationship Id="rId34" Type="http://schemas.openxmlformats.org/officeDocument/2006/relationships/tags" Target="../tags/tag141.xml"/><Relationship Id="rId42" Type="http://schemas.openxmlformats.org/officeDocument/2006/relationships/oleObject" Target="../embeddings/oleObject29.bin"/><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slideLayout" Target="../slideLayouts/slideLayout2.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tags" Target="../tags/tag136.xml"/><Relationship Id="rId41" Type="http://schemas.openxmlformats.org/officeDocument/2006/relationships/image" Target="../media/image3.png"/><Relationship Id="rId1" Type="http://schemas.openxmlformats.org/officeDocument/2006/relationships/vmlDrawing" Target="../drawings/vmlDrawing27.v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image" Target="../media/image2.emf"/><Relationship Id="rId45" Type="http://schemas.openxmlformats.org/officeDocument/2006/relationships/image" Target="../media/image13.emf"/><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tags" Target="../tags/tag138.xml"/><Relationship Id="rId44" Type="http://schemas.openxmlformats.org/officeDocument/2006/relationships/oleObject" Target="../embeddings/oleObject30.bin"/><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43"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3.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8.emf"/><Relationship Id="rId2" Type="http://schemas.openxmlformats.org/officeDocument/2006/relationships/tags" Target="../tags/tag145.xml"/><Relationship Id="rId1" Type="http://schemas.openxmlformats.org/officeDocument/2006/relationships/vmlDrawing" Target="../drawings/vmlDrawing28.vml"/><Relationship Id="rId6" Type="http://schemas.openxmlformats.org/officeDocument/2006/relationships/tags" Target="../tags/tag149.xml"/><Relationship Id="rId11" Type="http://schemas.openxmlformats.org/officeDocument/2006/relationships/oleObject" Target="../embeddings/oleObject31.bin"/><Relationship Id="rId5" Type="http://schemas.openxmlformats.org/officeDocument/2006/relationships/tags" Target="../tags/tag148.xml"/><Relationship Id="rId10" Type="http://schemas.openxmlformats.org/officeDocument/2006/relationships/slideLayout" Target="../slideLayouts/slideLayout2.xml"/><Relationship Id="rId4" Type="http://schemas.openxmlformats.org/officeDocument/2006/relationships/tags" Target="../tags/tag147.xml"/><Relationship Id="rId9" Type="http://schemas.openxmlformats.org/officeDocument/2006/relationships/tags" Target="../tags/tag152.xml"/></Relationships>
</file>

<file path=ppt/slides/_rels/slide9.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chart" Target="../charts/chart1.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image" Target="../media/image8.emf"/><Relationship Id="rId2" Type="http://schemas.openxmlformats.org/officeDocument/2006/relationships/tags" Target="../tags/tag153.xml"/><Relationship Id="rId1" Type="http://schemas.openxmlformats.org/officeDocument/2006/relationships/vmlDrawing" Target="../drawings/vmlDrawing29.vml"/><Relationship Id="rId6" Type="http://schemas.openxmlformats.org/officeDocument/2006/relationships/tags" Target="../tags/tag157.xml"/><Relationship Id="rId11" Type="http://schemas.openxmlformats.org/officeDocument/2006/relationships/oleObject" Target="../embeddings/oleObject32.bin"/><Relationship Id="rId5" Type="http://schemas.openxmlformats.org/officeDocument/2006/relationships/tags" Target="../tags/tag156.xml"/><Relationship Id="rId10" Type="http://schemas.openxmlformats.org/officeDocument/2006/relationships/slideLayout" Target="../slideLayouts/slideLayout6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9330" name="Rectangle 2"/>
          <p:cNvSpPr>
            <a:spLocks noChangeArrowheads="1"/>
          </p:cNvSpPr>
          <p:nvPr>
            <p:custDataLst>
              <p:tags r:id="rId1"/>
            </p:custDataLst>
          </p:nvPr>
        </p:nvSpPr>
        <p:spPr bwMode="gray">
          <a:xfrm>
            <a:off x="44450" y="5678391"/>
            <a:ext cx="8872538" cy="369332"/>
          </a:xfrm>
          <a:prstGeom prst="rect">
            <a:avLst/>
          </a:prstGeom>
          <a:noFill/>
          <a:ln>
            <a:noFill/>
          </a:ln>
          <a:effectLst/>
          <a:extLst/>
        </p:spPr>
        <p:txBody>
          <a:bodyPr lIns="0" tIns="0" rIns="0" bIns="0">
            <a:spAutoFit/>
          </a:bodyPr>
          <a:lstStyle/>
          <a:p>
            <a:pPr algn="ctr" defTabSz="894325">
              <a:defRPr/>
            </a:pPr>
            <a:r>
              <a:rPr lang="el-GR" sz="2400" b="0" dirty="0" smtClean="0">
                <a:solidFill>
                  <a:srgbClr val="003882"/>
                </a:solidFill>
                <a:effectLst>
                  <a:outerShdw blurRad="38100" dist="38100" dir="2700000" algn="tl">
                    <a:srgbClr val="C0C0C0"/>
                  </a:outerShdw>
                </a:effectLst>
              </a:rPr>
              <a:t>Ετήσια Τακτική Γενική Συνέλευση</a:t>
            </a:r>
            <a:endParaRPr lang="en-US" sz="2400" b="0" dirty="0">
              <a:solidFill>
                <a:srgbClr val="003882"/>
              </a:solidFill>
              <a:effectLst>
                <a:outerShdw blurRad="38100" dist="38100" dir="2700000" algn="tl">
                  <a:srgbClr val="C0C0C0"/>
                </a:outerShdw>
              </a:effectLst>
            </a:endParaRPr>
          </a:p>
        </p:txBody>
      </p:sp>
      <p:sp>
        <p:nvSpPr>
          <p:cNvPr id="21506" name="McK Document"/>
          <p:cNvSpPr txBox="1">
            <a:spLocks noChangeArrowheads="1"/>
          </p:cNvSpPr>
          <p:nvPr>
            <p:custDataLst>
              <p:tags r:id="rId2"/>
            </p:custDataLst>
          </p:nvPr>
        </p:nvSpPr>
        <p:spPr bwMode="gray">
          <a:xfrm>
            <a:off x="1966913" y="6098506"/>
            <a:ext cx="5027613" cy="286567"/>
          </a:xfrm>
          <a:prstGeom prst="rect">
            <a:avLst/>
          </a:prstGeom>
          <a:noFill/>
          <a:ln w="9525">
            <a:noFill/>
            <a:miter lim="800000"/>
            <a:headEnd/>
            <a:tailEnd/>
          </a:ln>
        </p:spPr>
        <p:txBody>
          <a:bodyPr lIns="0" tIns="0" rIns="0" bIns="0" anchor="b">
            <a:spAutoFit/>
          </a:bodyPr>
          <a:lstStyle/>
          <a:p>
            <a:pPr algn="ctr"/>
            <a:r>
              <a:rPr lang="el-GR" sz="1800" dirty="0" smtClean="0">
                <a:solidFill>
                  <a:srgbClr val="003882"/>
                </a:solidFill>
              </a:rPr>
              <a:t>23 Ιουνίου 2017</a:t>
            </a:r>
            <a:endParaRPr lang="en-US" sz="1800" dirty="0">
              <a:solidFill>
                <a:srgbClr val="003882"/>
              </a:solidFill>
            </a:endParaRPr>
          </a:p>
        </p:txBody>
      </p:sp>
      <p:pic>
        <p:nvPicPr>
          <p:cNvPr id="21507" name="Picture 5"/>
          <p:cNvPicPr>
            <a:picLocks noChangeAspect="1" noChangeArrowheads="1"/>
          </p:cNvPicPr>
          <p:nvPr/>
        </p:nvPicPr>
        <p:blipFill>
          <a:blip r:embed="rId4"/>
          <a:srcRect/>
          <a:stretch>
            <a:fillRect/>
          </a:stretch>
        </p:blipFill>
        <p:spPr bwMode="auto">
          <a:xfrm>
            <a:off x="232247" y="264393"/>
            <a:ext cx="1631060" cy="1056799"/>
          </a:xfrm>
          <a:prstGeom prst="rect">
            <a:avLst/>
          </a:prstGeom>
          <a:noFill/>
          <a:ln w="9525">
            <a:noFill/>
            <a:miter lim="800000"/>
            <a:headEnd/>
            <a:tailEnd/>
          </a:ln>
        </p:spPr>
      </p:pic>
      <p:sp>
        <p:nvSpPr>
          <p:cNvPr id="3" name="Rectangle 2"/>
          <p:cNvSpPr/>
          <p:nvPr/>
        </p:nvSpPr>
        <p:spPr>
          <a:xfrm>
            <a:off x="0" y="768449"/>
            <a:ext cx="8961438" cy="1015663"/>
          </a:xfrm>
          <a:prstGeom prst="rect">
            <a:avLst/>
          </a:prstGeom>
        </p:spPr>
        <p:txBody>
          <a:bodyPr wrap="square">
            <a:spAutoFit/>
          </a:bodyPr>
          <a:lstStyle/>
          <a:p>
            <a:pPr algn="ctr" defTabSz="894325">
              <a:defRPr/>
            </a:pPr>
            <a:r>
              <a:rPr lang="el-GR" sz="2400" dirty="0">
                <a:solidFill>
                  <a:srgbClr val="003882"/>
                </a:solidFill>
                <a:effectLst>
                  <a:outerShdw blurRad="38100" dist="38100" dir="2700000" algn="tl">
                    <a:srgbClr val="C0C0C0"/>
                  </a:outerShdw>
                </a:effectLst>
              </a:rPr>
              <a:t>Απολογισμός 20</a:t>
            </a:r>
            <a:r>
              <a:rPr lang="en-US" sz="2400" dirty="0" smtClean="0">
                <a:solidFill>
                  <a:srgbClr val="003882"/>
                </a:solidFill>
                <a:effectLst>
                  <a:outerShdw blurRad="38100" dist="38100" dir="2700000" algn="tl">
                    <a:srgbClr val="C0C0C0"/>
                  </a:outerShdw>
                </a:effectLst>
              </a:rPr>
              <a:t>16</a:t>
            </a:r>
            <a:endParaRPr lang="en-US" sz="2400" dirty="0">
              <a:solidFill>
                <a:srgbClr val="003882"/>
              </a:solidFill>
              <a:effectLst>
                <a:outerShdw blurRad="38100" dist="38100" dir="2700000" algn="tl">
                  <a:srgbClr val="C0C0C0"/>
                </a:outerShdw>
              </a:effectLst>
            </a:endParaRPr>
          </a:p>
          <a:p>
            <a:pPr algn="ctr" defTabSz="894325">
              <a:defRPr/>
            </a:pPr>
            <a:endParaRPr lang="el-GR" sz="1100" b="0" dirty="0" smtClean="0">
              <a:solidFill>
                <a:srgbClr val="003882"/>
              </a:solidFill>
              <a:effectLst>
                <a:outerShdw blurRad="38100" dist="38100" dir="2700000" algn="tl">
                  <a:srgbClr val="C0C0C0"/>
                </a:outerShdw>
              </a:effectLst>
            </a:endParaRPr>
          </a:p>
          <a:p>
            <a:pPr algn="ctr" defTabSz="894325">
              <a:defRPr/>
            </a:pPr>
            <a:r>
              <a:rPr lang="el-GR" sz="2400" b="0" dirty="0" smtClean="0">
                <a:solidFill>
                  <a:srgbClr val="003882"/>
                </a:solidFill>
                <a:effectLst>
                  <a:outerShdw blurRad="38100" dist="38100" dir="2700000" algn="tl">
                    <a:srgbClr val="C0C0C0"/>
                  </a:outerShdw>
                </a:effectLst>
              </a:rPr>
              <a:t>Παρουσίαση </a:t>
            </a:r>
            <a:r>
              <a:rPr lang="el-GR" sz="2400" b="0" dirty="0">
                <a:solidFill>
                  <a:srgbClr val="003882"/>
                </a:solidFill>
                <a:effectLst>
                  <a:outerShdw blurRad="38100" dist="38100" dir="2700000" algn="tl">
                    <a:srgbClr val="C0C0C0"/>
                  </a:outerShdw>
                </a:effectLst>
              </a:rPr>
              <a:t>Διευθύνοντος </a:t>
            </a:r>
            <a:r>
              <a:rPr lang="el-GR" sz="2400" b="0" dirty="0" smtClean="0">
                <a:solidFill>
                  <a:srgbClr val="003882"/>
                </a:solidFill>
                <a:effectLst>
                  <a:outerShdw blurRad="38100" dist="38100" dir="2700000" algn="tl">
                    <a:srgbClr val="C0C0C0"/>
                  </a:outerShdw>
                </a:effectLst>
              </a:rPr>
              <a:t>Συμβούλου κ. Γρηγόρη Στεργιούλη</a:t>
            </a:r>
            <a:endParaRPr lang="en-US" sz="2400" b="0" dirty="0">
              <a:solidFill>
                <a:srgbClr val="003882"/>
              </a:solidFill>
              <a:effectLst>
                <a:outerShdw blurRad="38100" dist="38100" dir="2700000" algn="tl">
                  <a:srgbClr val="C0C0C0"/>
                </a:outerShdw>
              </a:effectLs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1" y="1992585"/>
            <a:ext cx="8961438" cy="3134028"/>
          </a:xfrm>
          <a:prstGeom prst="rect">
            <a:avLst/>
          </a:prstGeom>
        </p:spPr>
      </p:pic>
    </p:spTree>
    <p:extLst>
      <p:ext uri="{BB962C8B-B14F-4D97-AF65-F5344CB8AC3E}">
        <p14:creationId xmlns:p14="http://schemas.microsoft.com/office/powerpoint/2010/main" val="2957569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1438362853"/>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88553" name="think-cell Slide" r:id="rId51" imgW="270" imgH="270" progId="TCLayout.ActiveDocument.1">
                  <p:embed/>
                </p:oleObj>
              </mc:Choice>
              <mc:Fallback>
                <p:oleObj name="think-cell Slide" r:id="rId51" imgW="270" imgH="270" progId="TCLayout.ActiveDocument.1">
                  <p:embed/>
                  <p:pic>
                    <p:nvPicPr>
                      <p:cNvPr id="0" name=""/>
                      <p:cNvPicPr/>
                      <p:nvPr/>
                    </p:nvPicPr>
                    <p:blipFill>
                      <a:blip/>
                      <a:stretch>
                        <a:fillRect/>
                      </a:stretch>
                    </p:blipFill>
                    <p:spPr>
                      <a:xfrm>
                        <a:off x="1" y="0"/>
                        <a:ext cx="158750" cy="158750"/>
                      </a:xfrm>
                      <a:prstGeom prst="rect">
                        <a:avLst/>
                      </a:prstGeom>
                    </p:spPr>
                  </p:pic>
                </p:oleObj>
              </mc:Fallback>
            </mc:AlternateContent>
          </a:graphicData>
        </a:graphic>
      </p:graphicFrame>
      <p:sp>
        <p:nvSpPr>
          <p:cNvPr id="5" name="Rectangle 4" hidden="1"/>
          <p:cNvSpPr/>
          <p:nvPr>
            <p:custDataLst>
              <p:tags r:id="rId3"/>
            </p:custDataLst>
          </p:nvPr>
        </p:nvSpPr>
        <p:spPr bwMode="auto">
          <a:xfrm>
            <a:off x="0" y="3"/>
            <a:ext cx="231154"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defTabSz="893931">
              <a:buSzPct val="120000"/>
            </a:pPr>
            <a:endParaRPr lang="en-GB" sz="1000" b="0" dirty="0">
              <a:solidFill>
                <a:srgbClr val="000000"/>
              </a:solidFill>
              <a:latin typeface="Arial" panose="020B0604020202020204" pitchFamily="34" charset="0"/>
              <a:sym typeface="Arial" panose="020B0604020202020204" pitchFamily="34" charset="0"/>
            </a:endParaRPr>
          </a:p>
        </p:txBody>
      </p:sp>
      <p:sp>
        <p:nvSpPr>
          <p:cNvPr id="13337" name="Text Box 41"/>
          <p:cNvSpPr txBox="1">
            <a:spLocks noChangeArrowheads="1"/>
          </p:cNvSpPr>
          <p:nvPr>
            <p:custDataLst>
              <p:tags r:id="rId4"/>
            </p:custDataLst>
          </p:nvPr>
        </p:nvSpPr>
        <p:spPr bwMode="auto">
          <a:xfrm>
            <a:off x="-55775" y="6491818"/>
            <a:ext cx="4392613" cy="23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6" tIns="45648" rIns="91296" bIns="45648">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spcBef>
                <a:spcPts val="200"/>
              </a:spcBef>
            </a:pPr>
            <a:r>
              <a:rPr lang="el-GR" sz="900" b="0" i="1" dirty="0">
                <a:solidFill>
                  <a:srgbClr val="000000"/>
                </a:solidFill>
              </a:rPr>
              <a:t>(*) Δεν περιλαμβάνει τη ΔΕΗ και τις ένοπλες δυνάμεις </a:t>
            </a:r>
            <a:endParaRPr lang="en-GB" sz="900" b="0" i="1" dirty="0">
              <a:solidFill>
                <a:srgbClr val="000000"/>
              </a:solidFill>
            </a:endParaRPr>
          </a:p>
        </p:txBody>
      </p:sp>
      <p:sp>
        <p:nvSpPr>
          <p:cNvPr id="13338" name="Rectangle 22"/>
          <p:cNvSpPr>
            <a:spLocks noGrp="1" noChangeArrowheads="1"/>
          </p:cNvSpPr>
          <p:nvPr>
            <p:ph type="title"/>
            <p:custDataLst>
              <p:tags r:id="rId5"/>
            </p:custDataLst>
          </p:nvPr>
        </p:nvSpPr>
        <p:spPr>
          <a:xfrm>
            <a:off x="119063" y="230193"/>
            <a:ext cx="8618537" cy="954107"/>
          </a:xfrm>
          <a:noFill/>
        </p:spPr>
        <p:txBody>
          <a:bodyPr/>
          <a:lstStyle/>
          <a:p>
            <a:pPr eaLnBrk="1" hangingPunct="1"/>
            <a:r>
              <a:rPr lang="el-GR" sz="2200" dirty="0">
                <a:solidFill>
                  <a:srgbClr val="003882"/>
                </a:solidFill>
              </a:rPr>
              <a:t>ΠΕΡΙΒΑΛΛΟΝ: ΕΛΛΗΝΙΚΗ ΑΓΟΡΑ</a:t>
            </a:r>
            <a:r>
              <a:rPr lang="en-US" sz="1600" dirty="0">
                <a:solidFill>
                  <a:schemeClr val="accent1"/>
                </a:solidFill>
              </a:rPr>
              <a:t/>
            </a:r>
            <a:br>
              <a:rPr lang="en-US" sz="1600" dirty="0">
                <a:solidFill>
                  <a:schemeClr val="accent1"/>
                </a:solidFill>
              </a:rPr>
            </a:br>
            <a:r>
              <a:rPr lang="el-GR" sz="2000" dirty="0" smtClean="0">
                <a:solidFill>
                  <a:schemeClr val="accent1"/>
                </a:solidFill>
              </a:rPr>
              <a:t>Μικρή υποχώρηση </a:t>
            </a:r>
            <a:r>
              <a:rPr lang="el-GR" sz="2000" dirty="0">
                <a:solidFill>
                  <a:schemeClr val="accent1"/>
                </a:solidFill>
              </a:rPr>
              <a:t>της ζήτησης λόγω πετρελαίου θέρμανσης, ενώ τα καύσιμα κίνησης </a:t>
            </a:r>
            <a:r>
              <a:rPr lang="el-GR" sz="2000" dirty="0" smtClean="0">
                <a:solidFill>
                  <a:schemeClr val="accent1"/>
                </a:solidFill>
              </a:rPr>
              <a:t>σημείωσαν αύξηση</a:t>
            </a:r>
            <a:endParaRPr lang="el-GR" sz="1800" dirty="0">
              <a:solidFill>
                <a:schemeClr val="accent1"/>
              </a:solidFill>
            </a:endParaRPr>
          </a:p>
        </p:txBody>
      </p:sp>
      <p:cxnSp>
        <p:nvCxnSpPr>
          <p:cNvPr id="60" name="Straight Connector 59"/>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9</a:t>
            </a:fld>
            <a:endParaRPr lang="en-US" sz="1000" b="0" dirty="0">
              <a:solidFill>
                <a:srgbClr val="000000"/>
              </a:solidFill>
            </a:endParaRPr>
          </a:p>
        </p:txBody>
      </p:sp>
      <p:sp>
        <p:nvSpPr>
          <p:cNvPr id="82" name="Rectangle 39"/>
          <p:cNvSpPr>
            <a:spLocks noChangeArrowheads="1"/>
          </p:cNvSpPr>
          <p:nvPr>
            <p:custDataLst>
              <p:tags r:id="rId8"/>
            </p:custDataLst>
          </p:nvPr>
        </p:nvSpPr>
        <p:spPr bwMode="auto">
          <a:xfrm>
            <a:off x="664295" y="1704553"/>
            <a:ext cx="4852988" cy="3376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580" tIns="45290" rIns="90580" bIns="45290" anchor="ctr">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buSzPct val="120000"/>
            </a:pPr>
            <a:r>
              <a:rPr lang="el-GR" altLang="el-GR" sz="1600" dirty="0">
                <a:solidFill>
                  <a:srgbClr val="002960"/>
                </a:solidFill>
                <a:latin typeface="Arial" pitchFamily="34" charset="0"/>
                <a:cs typeface="Arial" pitchFamily="34" charset="0"/>
              </a:rPr>
              <a:t>Εσωτερική </a:t>
            </a:r>
            <a:r>
              <a:rPr lang="el-GR" altLang="el-GR" sz="1600" dirty="0" smtClean="0">
                <a:solidFill>
                  <a:srgbClr val="002960"/>
                </a:solidFill>
                <a:latin typeface="Arial" pitchFamily="34" charset="0"/>
                <a:cs typeface="Arial" pitchFamily="34" charset="0"/>
              </a:rPr>
              <a:t>Αγορά</a:t>
            </a:r>
            <a:r>
              <a:rPr lang="en-US" altLang="el-GR" sz="1600" dirty="0" smtClean="0">
                <a:solidFill>
                  <a:srgbClr val="002960"/>
                </a:solidFill>
                <a:latin typeface="Arial" pitchFamily="34" charset="0"/>
                <a:cs typeface="Arial" pitchFamily="34" charset="0"/>
              </a:rPr>
              <a:t>* </a:t>
            </a:r>
            <a:r>
              <a:rPr lang="en-US" altLang="el-GR" sz="1600" dirty="0">
                <a:solidFill>
                  <a:srgbClr val="002960"/>
                </a:solidFill>
                <a:latin typeface="Arial" pitchFamily="34" charset="0"/>
                <a:cs typeface="Arial" pitchFamily="34" charset="0"/>
              </a:rPr>
              <a:t>2009 – </a:t>
            </a:r>
            <a:r>
              <a:rPr lang="en-US" altLang="el-GR" sz="1600" dirty="0" smtClean="0">
                <a:solidFill>
                  <a:srgbClr val="002960"/>
                </a:solidFill>
                <a:latin typeface="Arial" pitchFamily="34" charset="0"/>
                <a:cs typeface="Arial" pitchFamily="34" charset="0"/>
              </a:rPr>
              <a:t>201</a:t>
            </a:r>
            <a:r>
              <a:rPr lang="el-GR" altLang="el-GR" sz="1600" dirty="0" smtClean="0">
                <a:solidFill>
                  <a:srgbClr val="002960"/>
                </a:solidFill>
                <a:latin typeface="Arial" pitchFamily="34" charset="0"/>
                <a:cs typeface="Arial" pitchFamily="34" charset="0"/>
              </a:rPr>
              <a:t>6</a:t>
            </a:r>
            <a:r>
              <a:rPr lang="en-US" altLang="el-GR" sz="1600" dirty="0" smtClean="0">
                <a:solidFill>
                  <a:srgbClr val="002960"/>
                </a:solidFill>
                <a:latin typeface="Arial" pitchFamily="34" charset="0"/>
                <a:cs typeface="Arial" pitchFamily="34" charset="0"/>
              </a:rPr>
              <a:t> </a:t>
            </a:r>
            <a:r>
              <a:rPr lang="en-US" altLang="el-GR" sz="1600" dirty="0">
                <a:solidFill>
                  <a:srgbClr val="002960"/>
                </a:solidFill>
                <a:latin typeface="Arial" pitchFamily="34" charset="0"/>
                <a:cs typeface="Arial" pitchFamily="34" charset="0"/>
              </a:rPr>
              <a:t>(</a:t>
            </a:r>
            <a:r>
              <a:rPr lang="en-GB" altLang="el-GR" sz="1600" dirty="0">
                <a:solidFill>
                  <a:srgbClr val="002960"/>
                </a:solidFill>
                <a:latin typeface="Arial" pitchFamily="34" charset="0"/>
                <a:cs typeface="Arial" pitchFamily="34" charset="0"/>
              </a:rPr>
              <a:t>MT</a:t>
            </a:r>
            <a:r>
              <a:rPr lang="el-GR" altLang="el-GR" sz="1600" dirty="0">
                <a:solidFill>
                  <a:srgbClr val="002960"/>
                </a:solidFill>
                <a:latin typeface="Arial" pitchFamily="34" charset="0"/>
                <a:cs typeface="Arial" pitchFamily="34" charset="0"/>
              </a:rPr>
              <a:t>’</a:t>
            </a:r>
            <a:r>
              <a:rPr lang="en-GB" altLang="el-GR" sz="1600" dirty="0">
                <a:solidFill>
                  <a:srgbClr val="002960"/>
                </a:solidFill>
                <a:latin typeface="Arial" pitchFamily="34" charset="0"/>
                <a:cs typeface="Arial" pitchFamily="34" charset="0"/>
              </a:rPr>
              <a:t>000)</a:t>
            </a:r>
            <a:endParaRPr lang="en-US" altLang="el-GR" sz="1600" dirty="0">
              <a:solidFill>
                <a:srgbClr val="002960"/>
              </a:solidFill>
              <a:latin typeface="Arial" pitchFamily="34" charset="0"/>
              <a:cs typeface="Arial" pitchFamily="34" charset="0"/>
            </a:endParaRPr>
          </a:p>
        </p:txBody>
      </p:sp>
      <p:graphicFrame>
        <p:nvGraphicFramePr>
          <p:cNvPr id="69" name="Object 149"/>
          <p:cNvGraphicFramePr>
            <a:graphicFrameLocks/>
          </p:cNvGraphicFramePr>
          <p:nvPr>
            <p:custDataLst>
              <p:tags r:id="rId9"/>
            </p:custDataLst>
            <p:extLst>
              <p:ext uri="{D42A27DB-BD31-4B8C-83A1-F6EECF244321}">
                <p14:modId xmlns:p14="http://schemas.microsoft.com/office/powerpoint/2010/main" val="1490500371"/>
              </p:ext>
            </p:extLst>
          </p:nvPr>
        </p:nvGraphicFramePr>
        <p:xfrm>
          <a:off x="1219199" y="2667000"/>
          <a:ext cx="5515034" cy="3086100"/>
        </p:xfrm>
        <a:graphic>
          <a:graphicData uri="http://schemas.openxmlformats.org/presentationml/2006/ole">
            <mc:AlternateContent xmlns:mc="http://schemas.openxmlformats.org/markup-compatibility/2006">
              <mc:Choice xmlns:v="urn:schemas-microsoft-com:vml" Requires="v">
                <p:oleObj spid="_x0000_s188554" name="Chart" r:id="rId52" imgW="5515034" imgH="3086100" progId="MSGraph.Chart.8">
                  <p:embed followColorScheme="full"/>
                </p:oleObj>
              </mc:Choice>
              <mc:Fallback>
                <p:oleObj name="Chart" r:id="rId52" imgW="5515034" imgH="3086100" progId="MSGraph.Chart.8">
                  <p:embed followColorScheme="full"/>
                  <p:pic>
                    <p:nvPicPr>
                      <p:cNvPr id="0" name=""/>
                      <p:cNvPicPr>
                        <a:picLocks noChangeArrowheads="1"/>
                      </p:cNvPicPr>
                      <p:nvPr/>
                    </p:nvPicPr>
                    <p:blipFill>
                      <a:blip r:embed="rId53"/>
                      <a:srcRect/>
                      <a:stretch>
                        <a:fillRect/>
                      </a:stretch>
                    </p:blipFill>
                    <p:spPr bwMode="auto">
                      <a:xfrm>
                        <a:off x="1219199" y="2667000"/>
                        <a:ext cx="5515034"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 name="Rectangle 58"/>
          <p:cNvSpPr>
            <a:spLocks noGrp="1" noChangeArrowheads="1"/>
          </p:cNvSpPr>
          <p:nvPr>
            <p:custDataLst>
              <p:tags r:id="rId10"/>
            </p:custDataLst>
          </p:nvPr>
        </p:nvSpPr>
        <p:spPr bwMode="auto">
          <a:xfrm>
            <a:off x="4283075"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B33ED9FE-54B4-4C95-8849-B08A1C0E3F9E}" type="datetime'''''2''''''''''''''''''0''''''''''''''''''1''''''2'''''">
              <a:rPr lang="en-GB" altLang="en-US" sz="1000" b="0">
                <a:latin typeface="Arial" panose="020B0604020202020204" pitchFamily="34" charset="0"/>
                <a:sym typeface="Arial" panose="020B0604020202020204" pitchFamily="34" charset="0"/>
              </a:rPr>
              <a:pPr marL="0" indent="0" algn="ctr"/>
              <a:t>2012</a:t>
            </a:fld>
            <a:endParaRPr lang="en-GB" sz="1000" b="0" dirty="0" smtClean="0">
              <a:latin typeface="Arial" panose="020B0604020202020204" pitchFamily="34" charset="0"/>
              <a:sym typeface="Arial" panose="020B0604020202020204" pitchFamily="34" charset="0"/>
            </a:endParaRPr>
          </a:p>
        </p:txBody>
      </p:sp>
      <p:sp>
        <p:nvSpPr>
          <p:cNvPr id="52" name="Rectangle 51"/>
          <p:cNvSpPr>
            <a:spLocks noGrp="1" noChangeArrowheads="1"/>
          </p:cNvSpPr>
          <p:nvPr>
            <p:custDataLst>
              <p:tags r:id="rId11"/>
            </p:custDataLst>
          </p:nvPr>
        </p:nvSpPr>
        <p:spPr bwMode="gray">
          <a:xfrm>
            <a:off x="2457450" y="29368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7AC7ACA1-80F3-49E9-974C-50A2ADDAA18C}" type="datetime'''''''''1''''''''0'''''',''''''''''''''1''''''''''2''5'''''''">
              <a:rPr lang="en-GB" altLang="en-US" sz="1000" b="0">
                <a:latin typeface="Arial" panose="020B0604020202020204" pitchFamily="34" charset="0"/>
                <a:sym typeface="Arial" panose="020B0604020202020204" pitchFamily="34" charset="0"/>
              </a:rPr>
              <a:pPr marL="0" indent="0" algn="ctr"/>
              <a:t>10,125</a:t>
            </a:fld>
            <a:endParaRPr lang="en-GB" sz="1000" b="0" dirty="0" smtClean="0">
              <a:latin typeface="Arial" panose="020B0604020202020204" pitchFamily="34" charset="0"/>
              <a:sym typeface="Arial" panose="020B0604020202020204" pitchFamily="34" charset="0"/>
            </a:endParaRPr>
          </a:p>
        </p:txBody>
      </p:sp>
      <p:sp>
        <p:nvSpPr>
          <p:cNvPr id="51" name="Rectangle 50"/>
          <p:cNvSpPr>
            <a:spLocks noGrp="1" noChangeArrowheads="1"/>
          </p:cNvSpPr>
          <p:nvPr>
            <p:custDataLst>
              <p:tags r:id="rId12"/>
            </p:custDataLst>
          </p:nvPr>
        </p:nvSpPr>
        <p:spPr bwMode="gray">
          <a:xfrm>
            <a:off x="1576388" y="261302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1361F02A-D2E4-42EB-A4B6-BB4BF68CE497}" type="datetime'''''1''''1'''''''''',''''4''''''''''''''''''''''''''1''3'''">
              <a:rPr lang="en-GB" altLang="en-US" sz="1000" b="0">
                <a:latin typeface="Arial" panose="020B0604020202020204" pitchFamily="34" charset="0"/>
                <a:sym typeface="Arial" panose="020B0604020202020204" pitchFamily="34" charset="0"/>
              </a:rPr>
              <a:pPr marL="0" indent="0" algn="ctr"/>
              <a:t>11,413</a:t>
            </a:fld>
            <a:endParaRPr lang="en-GB" sz="1000" b="0" dirty="0" smtClean="0">
              <a:latin typeface="Arial" panose="020B0604020202020204" pitchFamily="34" charset="0"/>
              <a:sym typeface="Arial" panose="020B0604020202020204" pitchFamily="34" charset="0"/>
            </a:endParaRPr>
          </a:p>
        </p:txBody>
      </p:sp>
      <p:sp>
        <p:nvSpPr>
          <p:cNvPr id="49" name="Rectangle 48"/>
          <p:cNvSpPr>
            <a:spLocks noGrp="1" noChangeArrowheads="1"/>
          </p:cNvSpPr>
          <p:nvPr>
            <p:custDataLst>
              <p:tags r:id="rId13"/>
            </p:custDataLst>
          </p:nvPr>
        </p:nvSpPr>
        <p:spPr bwMode="auto">
          <a:xfrm>
            <a:off x="2520950"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2FEDC915-45CA-4A57-8302-C01E7201DBC6}" type="datetime'''''''''2''''''''''''01''''''''''''''0'''''''''''''''">
              <a:rPr lang="en-GB" altLang="en-US" sz="1000" b="0">
                <a:latin typeface="Arial" panose="020B0604020202020204" pitchFamily="34" charset="0"/>
                <a:sym typeface="Arial" panose="020B0604020202020204" pitchFamily="34" charset="0"/>
              </a:rPr>
              <a:pPr marL="0" indent="0" algn="ctr"/>
              <a:t>2010</a:t>
            </a:fld>
            <a:endParaRPr lang="en-GB" sz="1000" b="0" dirty="0" smtClean="0">
              <a:latin typeface="Arial" panose="020B0604020202020204" pitchFamily="34" charset="0"/>
              <a:sym typeface="Arial" panose="020B0604020202020204" pitchFamily="34" charset="0"/>
            </a:endParaRPr>
          </a:p>
        </p:txBody>
      </p:sp>
      <p:sp>
        <p:nvSpPr>
          <p:cNvPr id="62" name="Rectangle 61"/>
          <p:cNvSpPr>
            <a:spLocks noGrp="1" noChangeArrowheads="1"/>
          </p:cNvSpPr>
          <p:nvPr>
            <p:custDataLst>
              <p:tags r:id="rId14"/>
            </p:custDataLst>
          </p:nvPr>
        </p:nvSpPr>
        <p:spPr bwMode="auto">
          <a:xfrm>
            <a:off x="516413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2DAC8BEE-D9C6-4791-B069-26853DB04B82}" type="datetime'''''''''''''''''2''0''''''''''1''''''''''''''''3'">
              <a:rPr lang="en-GB" altLang="en-US" sz="1000" b="0">
                <a:latin typeface="Arial" panose="020B0604020202020204" pitchFamily="34" charset="0"/>
                <a:sym typeface="Arial" panose="020B0604020202020204" pitchFamily="34" charset="0"/>
              </a:rPr>
              <a:pPr marL="0" indent="0" algn="ctr"/>
              <a:t>2013</a:t>
            </a:fld>
            <a:endParaRPr lang="en-GB" sz="1000" b="0" dirty="0" smtClean="0">
              <a:latin typeface="Arial" panose="020B0604020202020204" pitchFamily="34" charset="0"/>
              <a:sym typeface="Arial" panose="020B0604020202020204" pitchFamily="34" charset="0"/>
            </a:endParaRPr>
          </a:p>
        </p:txBody>
      </p:sp>
      <p:sp>
        <p:nvSpPr>
          <p:cNvPr id="72" name="Rectangle 71"/>
          <p:cNvSpPr/>
          <p:nvPr>
            <p:custDataLst>
              <p:tags r:id="rId15"/>
            </p:custDataLst>
          </p:nvPr>
        </p:nvSpPr>
        <p:spPr bwMode="auto">
          <a:xfrm>
            <a:off x="19050" y="3421063"/>
            <a:ext cx="1308100" cy="160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38E51A70-6115-469E-8292-309862327B49}" type="datetime'''''''''Πε''''τ''''''''ρέ''''λαιο Θ''έ''ρμα''''''''''νσ''''ης'">
              <a:rPr lang="en-US" sz="1050" b="0">
                <a:solidFill>
                  <a:srgbClr val="000000"/>
                </a:solidFill>
              </a:rPr>
              <a:pPr algn="r" defTabSz="837380">
                <a:buSzPct val="120000"/>
              </a:pPr>
              <a:t>Πετρέλαιο Θέρμανσης</a:t>
            </a:fld>
            <a:endParaRPr lang="en-GB" sz="1050" b="0">
              <a:solidFill>
                <a:srgbClr val="000000"/>
              </a:solidFill>
              <a:latin typeface="Arial"/>
              <a:sym typeface="Arial"/>
            </a:endParaRPr>
          </a:p>
        </p:txBody>
      </p:sp>
      <p:sp>
        <p:nvSpPr>
          <p:cNvPr id="73" name="Rectangle 72"/>
          <p:cNvSpPr/>
          <p:nvPr>
            <p:custDataLst>
              <p:tags r:id="rId16"/>
            </p:custDataLst>
          </p:nvPr>
        </p:nvSpPr>
        <p:spPr bwMode="auto">
          <a:xfrm>
            <a:off x="315913" y="2854325"/>
            <a:ext cx="1011238" cy="160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9DED2D9B-A42F-43B1-B97F-CE53838AE46E}" type="datetime'''Υ''''''''''γ''ρ''''''α''έ''ρ''''ιο'''''' &amp; Ά''''''''λλ''α'''">
              <a:rPr lang="en-US" altLang="en-US" sz="1050" b="0">
                <a:solidFill>
                  <a:srgbClr val="000000"/>
                </a:solidFill>
              </a:rPr>
              <a:pPr/>
              <a:t>Υγραέριο &amp; Άλλα</a:t>
            </a:fld>
            <a:endParaRPr lang="en-GB" sz="1050" b="0" dirty="0">
              <a:solidFill>
                <a:srgbClr val="000000"/>
              </a:solidFill>
              <a:latin typeface="Arial"/>
              <a:sym typeface="Arial"/>
            </a:endParaRPr>
          </a:p>
        </p:txBody>
      </p:sp>
      <p:sp>
        <p:nvSpPr>
          <p:cNvPr id="56" name="Rectangle 55"/>
          <p:cNvSpPr>
            <a:spLocks noGrp="1" noChangeArrowheads="1"/>
          </p:cNvSpPr>
          <p:nvPr>
            <p:custDataLst>
              <p:tags r:id="rId17"/>
            </p:custDataLst>
          </p:nvPr>
        </p:nvSpPr>
        <p:spPr bwMode="gray">
          <a:xfrm>
            <a:off x="6016625" y="38036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D092AEE7-3B29-4B63-AE2E-A80ACB7A7C96}" type="datetime'''6'',''''''''''''''''''''''66''''''''''''''''''9'''''''''''''">
              <a:rPr lang="en-GB" altLang="en-US" sz="1000" b="0">
                <a:latin typeface="Arial" panose="020B0604020202020204" pitchFamily="34" charset="0"/>
                <a:sym typeface="Arial" panose="020B0604020202020204" pitchFamily="34" charset="0"/>
              </a:rPr>
              <a:pPr marL="0" indent="0" algn="ctr"/>
              <a:t>6,669</a:t>
            </a:fld>
            <a:endParaRPr lang="en-GB" sz="1000" b="0" dirty="0" smtClean="0">
              <a:latin typeface="Arial" panose="020B0604020202020204" pitchFamily="34" charset="0"/>
              <a:sym typeface="Arial" panose="020B0604020202020204" pitchFamily="34" charset="0"/>
            </a:endParaRPr>
          </a:p>
        </p:txBody>
      </p:sp>
      <p:sp>
        <p:nvSpPr>
          <p:cNvPr id="48" name="Rectangle 47"/>
          <p:cNvSpPr>
            <a:spLocks noGrp="1" noChangeArrowheads="1"/>
          </p:cNvSpPr>
          <p:nvPr>
            <p:custDataLst>
              <p:tags r:id="rId18"/>
            </p:custDataLst>
          </p:nvPr>
        </p:nvSpPr>
        <p:spPr bwMode="auto">
          <a:xfrm>
            <a:off x="1639888"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5F5F18AD-7E5A-402A-B95A-A8DDDE87752D}" type="datetime'''''''''''''''''''''''2''''''00''9'''">
              <a:rPr lang="en-GB" altLang="en-US" sz="1000" b="0">
                <a:latin typeface="Arial" panose="020B0604020202020204" pitchFamily="34" charset="0"/>
                <a:sym typeface="Arial" panose="020B0604020202020204" pitchFamily="34" charset="0"/>
              </a:rPr>
              <a:pPr marL="0" indent="0" algn="ctr"/>
              <a:t>2009</a:t>
            </a:fld>
            <a:endParaRPr lang="en-GB" sz="1000" b="0" dirty="0" smtClean="0">
              <a:latin typeface="Arial" panose="020B0604020202020204" pitchFamily="34" charset="0"/>
              <a:sym typeface="Arial" panose="020B0604020202020204" pitchFamily="34" charset="0"/>
            </a:endParaRPr>
          </a:p>
        </p:txBody>
      </p:sp>
      <p:sp>
        <p:nvSpPr>
          <p:cNvPr id="55" name="Rectangle 54"/>
          <p:cNvSpPr>
            <a:spLocks noGrp="1" noChangeArrowheads="1"/>
          </p:cNvSpPr>
          <p:nvPr>
            <p:custDataLst>
              <p:tags r:id="rId19"/>
            </p:custDataLst>
          </p:nvPr>
        </p:nvSpPr>
        <p:spPr bwMode="gray">
          <a:xfrm>
            <a:off x="5135563" y="38227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88FDE5DC-C169-4BDE-BDB8-C23E65F50FAF}" type="datetime'''6,''''''5''''''''''''''''''''''9''9'''''''''''''''''''">
              <a:rPr lang="en-GB" altLang="en-US" sz="1000" b="0">
                <a:latin typeface="Arial" panose="020B0604020202020204" pitchFamily="34" charset="0"/>
                <a:sym typeface="Arial" panose="020B0604020202020204" pitchFamily="34" charset="0"/>
              </a:rPr>
              <a:pPr marL="0" indent="0" algn="ctr"/>
              <a:t>6,599</a:t>
            </a:fld>
            <a:endParaRPr lang="en-GB" sz="1000" b="0" dirty="0" smtClean="0">
              <a:latin typeface="Arial" panose="020B0604020202020204" pitchFamily="34" charset="0"/>
              <a:sym typeface="Arial" panose="020B0604020202020204" pitchFamily="34" charset="0"/>
            </a:endParaRPr>
          </a:p>
        </p:txBody>
      </p:sp>
      <p:sp>
        <p:nvSpPr>
          <p:cNvPr id="63" name="Rectangle 62"/>
          <p:cNvSpPr>
            <a:spLocks noGrp="1" noChangeArrowheads="1"/>
          </p:cNvSpPr>
          <p:nvPr>
            <p:custDataLst>
              <p:tags r:id="rId20"/>
            </p:custDataLst>
          </p:nvPr>
        </p:nvSpPr>
        <p:spPr bwMode="auto">
          <a:xfrm>
            <a:off x="6045200"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5E61F6E6-CB22-4ADF-83CD-2F9438266A36}" type="datetime'''''''''''''''''''''2''0''''''''''''''''''''1''''''''''4'''">
              <a:rPr lang="en-GB" altLang="en-US" sz="1000" b="0">
                <a:latin typeface="Arial" panose="020B0604020202020204" pitchFamily="34" charset="0"/>
                <a:sym typeface="Arial" panose="020B0604020202020204" pitchFamily="34" charset="0"/>
              </a:rPr>
              <a:pPr marL="0" indent="0" algn="ctr"/>
              <a:t>2014</a:t>
            </a:fld>
            <a:endParaRPr lang="en-GB" sz="1000" b="0" dirty="0" smtClean="0">
              <a:latin typeface="Arial" panose="020B0604020202020204" pitchFamily="34" charset="0"/>
              <a:sym typeface="Arial" panose="020B0604020202020204" pitchFamily="34" charset="0"/>
            </a:endParaRPr>
          </a:p>
        </p:txBody>
      </p:sp>
      <p:sp>
        <p:nvSpPr>
          <p:cNvPr id="54" name="Rectangle 53"/>
          <p:cNvSpPr>
            <a:spLocks noGrp="1" noChangeArrowheads="1"/>
          </p:cNvSpPr>
          <p:nvPr>
            <p:custDataLst>
              <p:tags r:id="rId21"/>
            </p:custDataLst>
          </p:nvPr>
        </p:nvSpPr>
        <p:spPr bwMode="gray">
          <a:xfrm>
            <a:off x="4254500" y="3536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C37D3646-2CC3-4E79-A1A2-A80CF1244BCD}" type="datetime'''''''''''''''''7'',''''''''''''''''''727'''''''''''">
              <a:rPr lang="en-GB" altLang="en-US" sz="1000" b="0">
                <a:latin typeface="Arial" panose="020B0604020202020204" pitchFamily="34" charset="0"/>
                <a:sym typeface="Arial" panose="020B0604020202020204" pitchFamily="34" charset="0"/>
              </a:rPr>
              <a:pPr marL="0" indent="0" algn="ctr"/>
              <a:t>7,727</a:t>
            </a:fld>
            <a:endParaRPr lang="en-GB" sz="1000" b="0" dirty="0" smtClean="0">
              <a:latin typeface="Arial" panose="020B0604020202020204" pitchFamily="34" charset="0"/>
              <a:sym typeface="Arial" panose="020B0604020202020204" pitchFamily="34" charset="0"/>
            </a:endParaRPr>
          </a:p>
        </p:txBody>
      </p:sp>
      <p:sp>
        <p:nvSpPr>
          <p:cNvPr id="50" name="Rectangle 49"/>
          <p:cNvSpPr>
            <a:spLocks noGrp="1" noChangeArrowheads="1"/>
          </p:cNvSpPr>
          <p:nvPr>
            <p:custDataLst>
              <p:tags r:id="rId22"/>
            </p:custDataLst>
          </p:nvPr>
        </p:nvSpPr>
        <p:spPr bwMode="auto">
          <a:xfrm>
            <a:off x="3402013" y="57229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62B49D57-6318-4203-A3EC-D96BE3F1F55E}" type="datetime'''2''''0''''''''1''''''''1'''''''''''''">
              <a:rPr lang="en-GB" altLang="en-US" sz="1000" b="0">
                <a:latin typeface="Arial" panose="020B0604020202020204" pitchFamily="34" charset="0"/>
                <a:sym typeface="Arial" panose="020B0604020202020204" pitchFamily="34" charset="0"/>
              </a:rPr>
              <a:pPr marL="0" indent="0" algn="ctr"/>
              <a:t>2011</a:t>
            </a:fld>
            <a:endParaRPr lang="en-GB" sz="1000" b="0" dirty="0" smtClean="0">
              <a:latin typeface="Arial" panose="020B0604020202020204" pitchFamily="34" charset="0"/>
              <a:sym typeface="Arial" panose="020B0604020202020204" pitchFamily="34" charset="0"/>
            </a:endParaRPr>
          </a:p>
        </p:txBody>
      </p:sp>
      <p:sp>
        <p:nvSpPr>
          <p:cNvPr id="53" name="Rectangle 52"/>
          <p:cNvSpPr>
            <a:spLocks noGrp="1" noChangeArrowheads="1"/>
          </p:cNvSpPr>
          <p:nvPr>
            <p:custDataLst>
              <p:tags r:id="rId23"/>
            </p:custDataLst>
          </p:nvPr>
        </p:nvSpPr>
        <p:spPr bwMode="gray">
          <a:xfrm>
            <a:off x="3373438" y="31464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spcCol="0" anchor="b" anchorCtr="0" compatLnSpc="1">
            <a:prstTxWarp prst="textNoShape">
              <a:avLst/>
            </a:prstTxWarp>
            <a:noAutofit/>
          </a:bodyPr>
          <a:lstStyle>
            <a:lvl1pPr marL="342359" indent="-342359" algn="l" defTabSz="893931" rtl="0" eaLnBrk="0" fontAlgn="base" hangingPunct="0">
              <a:spcBef>
                <a:spcPct val="0"/>
              </a:spcBef>
              <a:spcAft>
                <a:spcPct val="0"/>
              </a:spcAft>
              <a:buSzPct val="120000"/>
              <a:defRPr sz="1600">
                <a:solidFill>
                  <a:schemeClr val="tx1"/>
                </a:solidFill>
                <a:latin typeface="+mn-lt"/>
                <a:ea typeface="+mn-ea"/>
                <a:cs typeface="+mn-cs"/>
              </a:defRPr>
            </a:lvl1pPr>
            <a:lvl2pPr marL="144232" indent="-142648" algn="l" defTabSz="893931" rtl="0" eaLnBrk="0" fontAlgn="base" hangingPunct="0">
              <a:spcBef>
                <a:spcPct val="0"/>
              </a:spcBef>
              <a:spcAft>
                <a:spcPct val="0"/>
              </a:spcAft>
              <a:buSzPct val="120000"/>
              <a:buChar char="•"/>
              <a:defRPr sz="1600">
                <a:solidFill>
                  <a:schemeClr val="tx1"/>
                </a:solidFill>
                <a:latin typeface="+mn-lt"/>
              </a:defRPr>
            </a:lvl2pPr>
            <a:lvl3pPr marL="294807" indent="-148993" algn="l" defTabSz="893931" rtl="0" eaLnBrk="0" fontAlgn="base" hangingPunct="0">
              <a:spcBef>
                <a:spcPct val="0"/>
              </a:spcBef>
              <a:spcAft>
                <a:spcPct val="0"/>
              </a:spcAft>
              <a:buChar char="–"/>
              <a:defRPr sz="1600">
                <a:solidFill>
                  <a:schemeClr val="tx1"/>
                </a:solidFill>
                <a:latin typeface="+mn-lt"/>
              </a:defRPr>
            </a:lvl3pPr>
            <a:lvl4pPr marL="431116" indent="-134728" algn="l" defTabSz="893931" rtl="0" eaLnBrk="0" fontAlgn="base" hangingPunct="0">
              <a:spcBef>
                <a:spcPct val="0"/>
              </a:spcBef>
              <a:spcAft>
                <a:spcPct val="0"/>
              </a:spcAft>
              <a:buSzPct val="89000"/>
              <a:buChar char="•"/>
              <a:defRPr sz="1600">
                <a:solidFill>
                  <a:schemeClr val="tx1"/>
                </a:solidFill>
                <a:latin typeface="+mn-lt"/>
              </a:defRPr>
            </a:lvl4pPr>
            <a:lvl5pPr marL="581685" indent="-148993" algn="l" defTabSz="893931" rtl="0" eaLnBrk="0" fontAlgn="base" hangingPunct="0">
              <a:spcBef>
                <a:spcPct val="0"/>
              </a:spcBef>
              <a:spcAft>
                <a:spcPct val="0"/>
              </a:spcAft>
              <a:buSzPct val="75000"/>
              <a:buChar char="–"/>
              <a:defRPr sz="1600">
                <a:solidFill>
                  <a:schemeClr val="tx1"/>
                </a:solidFill>
                <a:latin typeface="+mn-lt"/>
              </a:defRPr>
            </a:lvl5pPr>
            <a:lvl6pPr marL="1038166" indent="-148993" algn="l" defTabSz="893931" rtl="0" fontAlgn="base">
              <a:spcBef>
                <a:spcPct val="0"/>
              </a:spcBef>
              <a:spcAft>
                <a:spcPct val="0"/>
              </a:spcAft>
              <a:buSzPct val="75000"/>
              <a:buChar char="–"/>
              <a:defRPr sz="1600">
                <a:solidFill>
                  <a:schemeClr val="tx1"/>
                </a:solidFill>
                <a:latin typeface="+mn-lt"/>
              </a:defRPr>
            </a:lvl6pPr>
            <a:lvl7pPr marL="1494642" indent="-148993" algn="l" defTabSz="893931" rtl="0" fontAlgn="base">
              <a:spcBef>
                <a:spcPct val="0"/>
              </a:spcBef>
              <a:spcAft>
                <a:spcPct val="0"/>
              </a:spcAft>
              <a:buSzPct val="75000"/>
              <a:buChar char="–"/>
              <a:defRPr sz="1600">
                <a:solidFill>
                  <a:schemeClr val="tx1"/>
                </a:solidFill>
                <a:latin typeface="+mn-lt"/>
              </a:defRPr>
            </a:lvl7pPr>
            <a:lvl8pPr marL="1951116" indent="-148993" algn="l" defTabSz="893931" rtl="0" fontAlgn="base">
              <a:spcBef>
                <a:spcPct val="0"/>
              </a:spcBef>
              <a:spcAft>
                <a:spcPct val="0"/>
              </a:spcAft>
              <a:buSzPct val="75000"/>
              <a:buChar char="–"/>
              <a:defRPr sz="1600">
                <a:solidFill>
                  <a:schemeClr val="tx1"/>
                </a:solidFill>
                <a:latin typeface="+mn-lt"/>
              </a:defRPr>
            </a:lvl8pPr>
            <a:lvl9pPr marL="2407588" indent="-148993" algn="l" defTabSz="893931" rtl="0" fontAlgn="base">
              <a:spcBef>
                <a:spcPct val="0"/>
              </a:spcBef>
              <a:spcAft>
                <a:spcPct val="0"/>
              </a:spcAft>
              <a:buSzPct val="75000"/>
              <a:buChar char="–"/>
              <a:defRPr sz="1600">
                <a:solidFill>
                  <a:schemeClr val="tx1"/>
                </a:solidFill>
                <a:latin typeface="+mn-lt"/>
              </a:defRPr>
            </a:lvl9pPr>
          </a:lstStyle>
          <a:p>
            <a:pPr marL="0" indent="0" algn="ctr"/>
            <a:fld id="{3DE503B6-7E53-480F-B723-DEAB3C1B259C}" type="datetime'''9'',''''''''''''''''''''''2''6''''''''''''''''''''''7'''''">
              <a:rPr lang="en-GB" altLang="en-US" sz="1000" b="0">
                <a:latin typeface="Arial" panose="020B0604020202020204" pitchFamily="34" charset="0"/>
                <a:sym typeface="Arial" panose="020B0604020202020204" pitchFamily="34" charset="0"/>
              </a:rPr>
              <a:pPr marL="0" indent="0" algn="ctr"/>
              <a:t>9,267</a:t>
            </a:fld>
            <a:endParaRPr lang="en-GB" sz="1000" b="0" dirty="0" smtClean="0">
              <a:latin typeface="Arial" panose="020B0604020202020204" pitchFamily="34" charset="0"/>
              <a:sym typeface="Arial" panose="020B0604020202020204" pitchFamily="34" charset="0"/>
            </a:endParaRPr>
          </a:p>
        </p:txBody>
      </p:sp>
      <p:sp>
        <p:nvSpPr>
          <p:cNvPr id="70" name="Rectangle 69"/>
          <p:cNvSpPr/>
          <p:nvPr>
            <p:custDataLst>
              <p:tags r:id="rId24"/>
            </p:custDataLst>
          </p:nvPr>
        </p:nvSpPr>
        <p:spPr bwMode="auto">
          <a:xfrm>
            <a:off x="241300" y="5059363"/>
            <a:ext cx="1085850" cy="160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2FBDDFED-66F3-42D4-9D94-A94B0756A321}" type="datetime'''Α''''μ''όλ''υ''βδ''η'''''''' Β''''εν''''ζ''''''''''ίν''η'''">
              <a:rPr lang="en-US" sz="1050" b="0">
                <a:solidFill>
                  <a:srgbClr val="000000"/>
                </a:solidFill>
              </a:rPr>
              <a:pPr algn="r" defTabSz="837380">
                <a:buSzPct val="120000"/>
              </a:pPr>
              <a:t>Αμόλυβδη Βενζίνη</a:t>
            </a:fld>
            <a:endParaRPr lang="en-GB" sz="1050" b="0">
              <a:solidFill>
                <a:srgbClr val="000000"/>
              </a:solidFill>
              <a:latin typeface="Arial"/>
              <a:sym typeface="Arial"/>
            </a:endParaRPr>
          </a:p>
        </p:txBody>
      </p:sp>
      <p:sp>
        <p:nvSpPr>
          <p:cNvPr id="71" name="Rectangle 70"/>
          <p:cNvSpPr/>
          <p:nvPr>
            <p:custDataLst>
              <p:tags r:id="rId25"/>
            </p:custDataLst>
          </p:nvPr>
        </p:nvSpPr>
        <p:spPr bwMode="auto">
          <a:xfrm>
            <a:off x="468313" y="4197350"/>
            <a:ext cx="858838" cy="1603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37380">
              <a:buSzPct val="120000"/>
            </a:pPr>
            <a:fld id="{EF7DA9B8-E7E6-4314-8A4E-60092183A41A}" type="datetime'''Ν''''τ''''''ί''''ζε''λ ''κ''''''''''ί''ν''''''''ησ''''''ης'">
              <a:rPr lang="en-US" sz="1050" b="0">
                <a:solidFill>
                  <a:srgbClr val="000000"/>
                </a:solidFill>
              </a:rPr>
              <a:pPr algn="r" defTabSz="837380">
                <a:buSzPct val="120000"/>
              </a:pPr>
              <a:t>Ντίζελ κίνησης</a:t>
            </a:fld>
            <a:endParaRPr lang="en-GB" sz="1050" b="0">
              <a:solidFill>
                <a:srgbClr val="000000"/>
              </a:solidFill>
              <a:latin typeface="Arial"/>
              <a:sym typeface="Arial"/>
            </a:endParaRPr>
          </a:p>
        </p:txBody>
      </p:sp>
      <p:graphicFrame>
        <p:nvGraphicFramePr>
          <p:cNvPr id="142" name="Object 134"/>
          <p:cNvGraphicFramePr>
            <a:graphicFrameLocks/>
          </p:cNvGraphicFramePr>
          <p:nvPr>
            <p:custDataLst>
              <p:tags r:id="rId26"/>
            </p:custDataLst>
            <p:extLst>
              <p:ext uri="{D42A27DB-BD31-4B8C-83A1-F6EECF244321}">
                <p14:modId xmlns:p14="http://schemas.microsoft.com/office/powerpoint/2010/main" val="3699965342"/>
              </p:ext>
            </p:extLst>
          </p:nvPr>
        </p:nvGraphicFramePr>
        <p:xfrm>
          <a:off x="6553200" y="3695700"/>
          <a:ext cx="2152689" cy="2057400"/>
        </p:xfrm>
        <a:graphic>
          <a:graphicData uri="http://schemas.openxmlformats.org/presentationml/2006/ole">
            <mc:AlternateContent xmlns:mc="http://schemas.openxmlformats.org/markup-compatibility/2006">
              <mc:Choice xmlns:v="urn:schemas-microsoft-com:vml" Requires="v">
                <p:oleObj spid="_x0000_s188555" name="Chart" r:id="rId54" imgW="2152689" imgH="2057400" progId="MSGraph.Chart.8">
                  <p:embed followColorScheme="full"/>
                </p:oleObj>
              </mc:Choice>
              <mc:Fallback>
                <p:oleObj name="Chart" r:id="rId54" imgW="2152689" imgH="2057400" progId="MSGraph.Chart.8">
                  <p:embed followColorScheme="full"/>
                  <p:pic>
                    <p:nvPicPr>
                      <p:cNvPr id="0" name=""/>
                      <p:cNvPicPr>
                        <a:picLocks noChangeArrowheads="1"/>
                      </p:cNvPicPr>
                      <p:nvPr/>
                    </p:nvPicPr>
                    <p:blipFill>
                      <a:blip r:embed="rId55"/>
                      <a:srcRect/>
                      <a:stretch>
                        <a:fillRect/>
                      </a:stretch>
                    </p:blipFill>
                    <p:spPr bwMode="auto">
                      <a:xfrm>
                        <a:off x="6553200" y="3695700"/>
                        <a:ext cx="215268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 name="Rectangle 142"/>
          <p:cNvSpPr/>
          <p:nvPr>
            <p:custDataLst>
              <p:tags r:id="rId27"/>
            </p:custDataLst>
          </p:nvPr>
        </p:nvSpPr>
        <p:spPr bwMode="auto">
          <a:xfrm>
            <a:off x="7991475" y="5715000"/>
            <a:ext cx="2667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37380">
              <a:buSzPct val="120000"/>
            </a:pPr>
            <a:fld id="{95D3F250-07B2-4A0F-8B05-8F0F7C4B0ABC}" type="datetime'2''''''''''''''''''''''''0''1''''''''''''''6'">
              <a:rPr lang="en-US" altLang="en-US" sz="900" b="0">
                <a:solidFill>
                  <a:srgbClr val="000000"/>
                </a:solidFill>
              </a:rPr>
              <a:pPr/>
              <a:t>2016</a:t>
            </a:fld>
            <a:endParaRPr lang="en-GB" sz="900" b="0">
              <a:solidFill>
                <a:srgbClr val="000000"/>
              </a:solidFill>
              <a:latin typeface="Arial"/>
              <a:sym typeface="Arial"/>
            </a:endParaRPr>
          </a:p>
        </p:txBody>
      </p:sp>
      <p:sp>
        <p:nvSpPr>
          <p:cNvPr id="144" name="Rectangle 143"/>
          <p:cNvSpPr/>
          <p:nvPr>
            <p:custDataLst>
              <p:tags r:id="rId28"/>
            </p:custDataLst>
          </p:nvPr>
        </p:nvSpPr>
        <p:spPr bwMode="gray">
          <a:xfrm>
            <a:off x="7966075" y="3667125"/>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874" tIns="0" rIns="15874" bIns="0" numCol="1" rtlCol="0" anchor="b" anchorCtr="0" compatLnSpc="1">
            <a:prstTxWarp prst="textNoShape">
              <a:avLst/>
            </a:prstTxWarp>
            <a:noAutofit/>
          </a:bodyPr>
          <a:lstStyle/>
          <a:p>
            <a:pPr algn="ctr" defTabSz="837380">
              <a:buSzPct val="120000"/>
            </a:pPr>
            <a:fld id="{08ED8764-0077-44F6-BD2B-ACEF7FDAC72B}" type="datetime'''''''''''''''''''''''''''''7'''',''''''03''''''''''7'''''''">
              <a:rPr lang="en-US" altLang="en-US" sz="900">
                <a:solidFill>
                  <a:srgbClr val="000000"/>
                </a:solidFill>
                <a:cs typeface="Arial" panose="020B0604020202020204" pitchFamily="34" charset="0"/>
              </a:rPr>
              <a:pPr/>
              <a:t>7,037</a:t>
            </a:fld>
            <a:endParaRPr lang="en-GB" sz="900" dirty="0">
              <a:solidFill>
                <a:srgbClr val="000000"/>
              </a:solidFill>
              <a:latin typeface="Arial"/>
              <a:cs typeface="Arial" panose="020B0604020202020204" pitchFamily="34" charset="0"/>
              <a:sym typeface="Arial"/>
            </a:endParaRPr>
          </a:p>
        </p:txBody>
      </p:sp>
      <p:sp>
        <p:nvSpPr>
          <p:cNvPr id="148" name="Rectangle 147"/>
          <p:cNvSpPr/>
          <p:nvPr>
            <p:custDataLst>
              <p:tags r:id="rId29"/>
            </p:custDataLst>
          </p:nvPr>
        </p:nvSpPr>
        <p:spPr bwMode="auto">
          <a:xfrm>
            <a:off x="7019925" y="5715000"/>
            <a:ext cx="266700" cy="1365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oAutofit/>
          </a:bodyPr>
          <a:lstStyle/>
          <a:p>
            <a:pPr algn="ctr">
              <a:spcBef>
                <a:spcPct val="20000"/>
              </a:spcBef>
              <a:spcAft>
                <a:spcPct val="50000"/>
              </a:spcAft>
              <a:buSzPct val="120000"/>
              <a:defRPr/>
            </a:pPr>
            <a:fld id="{DB8ADDB9-F9F2-47A2-A41D-686272BC0D41}" type="datetime'''''''2''''''''''''''''0''1''''''''''''''''''''5'''">
              <a:rPr lang="en-US" altLang="en-US" sz="900" b="0">
                <a:solidFill>
                  <a:srgbClr val="000000"/>
                </a:solidFill>
              </a:rPr>
              <a:pPr/>
              <a:t>2015</a:t>
            </a:fld>
            <a:endParaRPr lang="el-GR" sz="900" b="0">
              <a:solidFill>
                <a:srgbClr val="000000"/>
              </a:solidFill>
              <a:sym typeface="Arial"/>
            </a:endParaRPr>
          </a:p>
        </p:txBody>
      </p:sp>
      <p:sp>
        <p:nvSpPr>
          <p:cNvPr id="149" name="Rectangle 136"/>
          <p:cNvSpPr>
            <a:spLocks noChangeArrowheads="1"/>
          </p:cNvSpPr>
          <p:nvPr>
            <p:custDataLst>
              <p:tags r:id="rId30"/>
            </p:custDataLst>
          </p:nvPr>
        </p:nvSpPr>
        <p:spPr bwMode="gray">
          <a:xfrm>
            <a:off x="6994525" y="3657600"/>
            <a:ext cx="317500" cy="136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874" tIns="0" rIns="15874" bIns="0" anchor="b">
            <a:noAutofit/>
          </a:bodyPr>
          <a:lstStyle>
            <a:lvl1pPr defTabSz="835025" eaLnBrk="0" hangingPunct="0">
              <a:defRPr sz="2000">
                <a:solidFill>
                  <a:schemeClr val="tx1"/>
                </a:solidFill>
                <a:latin typeface="Arial Narrow" pitchFamily="34" charset="0"/>
              </a:defRPr>
            </a:lvl1pPr>
            <a:lvl2pPr marL="742950" indent="-285750" defTabSz="835025" eaLnBrk="0" hangingPunct="0">
              <a:defRPr sz="2000">
                <a:solidFill>
                  <a:schemeClr val="tx1"/>
                </a:solidFill>
                <a:latin typeface="Arial Narrow" pitchFamily="34" charset="0"/>
              </a:defRPr>
            </a:lvl2pPr>
            <a:lvl3pPr marL="1143000" indent="-228600" defTabSz="835025" eaLnBrk="0" hangingPunct="0">
              <a:defRPr sz="2000">
                <a:solidFill>
                  <a:schemeClr val="tx1"/>
                </a:solidFill>
                <a:latin typeface="Arial Narrow" pitchFamily="34" charset="0"/>
              </a:defRPr>
            </a:lvl3pPr>
            <a:lvl4pPr marL="1600200" indent="-228600" defTabSz="835025" eaLnBrk="0" hangingPunct="0">
              <a:defRPr sz="2000">
                <a:solidFill>
                  <a:schemeClr val="tx1"/>
                </a:solidFill>
                <a:latin typeface="Arial Narrow" pitchFamily="34" charset="0"/>
              </a:defRPr>
            </a:lvl4pPr>
            <a:lvl5pPr marL="2057400" indent="-228600" defTabSz="835025" eaLnBrk="0" hangingPunct="0">
              <a:defRPr sz="2000">
                <a:solidFill>
                  <a:schemeClr val="tx1"/>
                </a:solidFill>
                <a:latin typeface="Arial Narrow" pitchFamily="34" charset="0"/>
              </a:defRPr>
            </a:lvl5pPr>
            <a:lvl6pPr marL="2514600" indent="-228600" defTabSz="835025" eaLnBrk="0" fontAlgn="base" hangingPunct="0">
              <a:spcBef>
                <a:spcPct val="0"/>
              </a:spcBef>
              <a:spcAft>
                <a:spcPct val="0"/>
              </a:spcAft>
              <a:defRPr sz="2000">
                <a:solidFill>
                  <a:schemeClr val="tx1"/>
                </a:solidFill>
                <a:latin typeface="Arial Narrow" pitchFamily="34" charset="0"/>
              </a:defRPr>
            </a:lvl6pPr>
            <a:lvl7pPr marL="2971800" indent="-228600" defTabSz="835025" eaLnBrk="0" fontAlgn="base" hangingPunct="0">
              <a:spcBef>
                <a:spcPct val="0"/>
              </a:spcBef>
              <a:spcAft>
                <a:spcPct val="0"/>
              </a:spcAft>
              <a:defRPr sz="2000">
                <a:solidFill>
                  <a:schemeClr val="tx1"/>
                </a:solidFill>
                <a:latin typeface="Arial Narrow" pitchFamily="34" charset="0"/>
              </a:defRPr>
            </a:lvl7pPr>
            <a:lvl8pPr marL="3429000" indent="-228600" defTabSz="835025" eaLnBrk="0" fontAlgn="base" hangingPunct="0">
              <a:spcBef>
                <a:spcPct val="0"/>
              </a:spcBef>
              <a:spcAft>
                <a:spcPct val="0"/>
              </a:spcAft>
              <a:defRPr sz="2000">
                <a:solidFill>
                  <a:schemeClr val="tx1"/>
                </a:solidFill>
                <a:latin typeface="Arial Narrow" pitchFamily="34" charset="0"/>
              </a:defRPr>
            </a:lvl8pPr>
            <a:lvl9pPr marL="3886200" indent="-228600" defTabSz="835025" eaLnBrk="0" fontAlgn="base" hangingPunct="0">
              <a:spcBef>
                <a:spcPct val="0"/>
              </a:spcBef>
              <a:spcAft>
                <a:spcPct val="0"/>
              </a:spcAft>
              <a:defRPr sz="2000">
                <a:solidFill>
                  <a:schemeClr val="tx1"/>
                </a:solidFill>
                <a:latin typeface="Arial Narrow" pitchFamily="34" charset="0"/>
              </a:defRPr>
            </a:lvl9pPr>
          </a:lstStyle>
          <a:p>
            <a:pPr algn="ctr" eaLnBrk="1" hangingPunct="1">
              <a:spcBef>
                <a:spcPct val="20000"/>
              </a:spcBef>
              <a:spcAft>
                <a:spcPct val="50000"/>
              </a:spcAft>
              <a:buSzPct val="120000"/>
            </a:pPr>
            <a:fld id="{B714F462-7995-4439-A2B6-C6FFAA1934DC}" type="datetime'''''''''''7'''''''''''''''''',''''''''''''''''0''''''''''9''1'">
              <a:rPr lang="en-US" altLang="en-US" sz="900">
                <a:solidFill>
                  <a:srgbClr val="000000"/>
                </a:solidFill>
                <a:latin typeface="+mn-lt"/>
                <a:cs typeface="Arial" panose="020B0604020202020204" pitchFamily="34" charset="0"/>
                <a:sym typeface="+mn-lt"/>
              </a:rPr>
              <a:pPr/>
              <a:t>7,091</a:t>
            </a:fld>
            <a:endParaRPr lang="el-GR" altLang="el-GR" sz="900">
              <a:solidFill>
                <a:srgbClr val="000000"/>
              </a:solidFill>
              <a:latin typeface="+mn-lt"/>
              <a:cs typeface="Arial" panose="020B0604020202020204" pitchFamily="34" charset="0"/>
              <a:sym typeface="+mn-lt"/>
            </a:endParaRPr>
          </a:p>
        </p:txBody>
      </p:sp>
      <p:sp>
        <p:nvSpPr>
          <p:cNvPr id="152" name="Oval 210"/>
          <p:cNvSpPr>
            <a:spLocks noChangeArrowheads="1"/>
          </p:cNvSpPr>
          <p:nvPr>
            <p:custDataLst>
              <p:tags r:id="rId31"/>
            </p:custDataLst>
          </p:nvPr>
        </p:nvSpPr>
        <p:spPr bwMode="auto">
          <a:xfrm>
            <a:off x="8526463" y="5187028"/>
            <a:ext cx="424311" cy="173117"/>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ctr">
              <a:spcBef>
                <a:spcPct val="20000"/>
              </a:spcBef>
              <a:spcAft>
                <a:spcPct val="50000"/>
              </a:spcAft>
              <a:buSzPct val="120000"/>
            </a:pPr>
            <a:r>
              <a:rPr lang="en-US" sz="800" dirty="0" smtClean="0">
                <a:solidFill>
                  <a:srgbClr val="000000"/>
                </a:solidFill>
              </a:rPr>
              <a:t>-</a:t>
            </a:r>
            <a:r>
              <a:rPr lang="el-GR" sz="800" dirty="0" smtClean="0">
                <a:solidFill>
                  <a:srgbClr val="000000"/>
                </a:solidFill>
              </a:rPr>
              <a:t>2%</a:t>
            </a:r>
            <a:endParaRPr lang="el-GR" sz="800" dirty="0">
              <a:solidFill>
                <a:srgbClr val="000000"/>
              </a:solidFill>
            </a:endParaRPr>
          </a:p>
        </p:txBody>
      </p:sp>
      <p:sp>
        <p:nvSpPr>
          <p:cNvPr id="153" name="Oval 210"/>
          <p:cNvSpPr>
            <a:spLocks noChangeArrowheads="1"/>
          </p:cNvSpPr>
          <p:nvPr>
            <p:custDataLst>
              <p:tags r:id="rId32"/>
            </p:custDataLst>
          </p:nvPr>
        </p:nvSpPr>
        <p:spPr bwMode="auto">
          <a:xfrm>
            <a:off x="8526463" y="4106073"/>
            <a:ext cx="44199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smtClean="0">
                <a:solidFill>
                  <a:srgbClr val="000000"/>
                </a:solidFill>
              </a:rPr>
              <a:t>-14%</a:t>
            </a:r>
            <a:endParaRPr lang="el-GR" sz="800" dirty="0">
              <a:solidFill>
                <a:srgbClr val="000000"/>
              </a:solidFill>
            </a:endParaRPr>
          </a:p>
        </p:txBody>
      </p:sp>
      <p:sp>
        <p:nvSpPr>
          <p:cNvPr id="154" name="Oval 210"/>
          <p:cNvSpPr>
            <a:spLocks noChangeArrowheads="1"/>
          </p:cNvSpPr>
          <p:nvPr>
            <p:custDataLst>
              <p:tags r:id="rId33"/>
            </p:custDataLst>
          </p:nvPr>
        </p:nvSpPr>
        <p:spPr bwMode="auto">
          <a:xfrm>
            <a:off x="8526463" y="4512217"/>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smtClean="0">
                <a:solidFill>
                  <a:srgbClr val="000000"/>
                </a:solidFill>
              </a:rPr>
              <a:t>+</a:t>
            </a:r>
            <a:r>
              <a:rPr lang="el-GR" sz="800" dirty="0" smtClean="0">
                <a:solidFill>
                  <a:srgbClr val="000000"/>
                </a:solidFill>
              </a:rPr>
              <a:t>5%</a:t>
            </a:r>
            <a:endParaRPr lang="el-GR" sz="800" dirty="0">
              <a:solidFill>
                <a:srgbClr val="000000"/>
              </a:solidFill>
            </a:endParaRPr>
          </a:p>
        </p:txBody>
      </p:sp>
      <p:sp>
        <p:nvSpPr>
          <p:cNvPr id="155" name="Oval 210"/>
          <p:cNvSpPr>
            <a:spLocks noChangeArrowheads="1"/>
          </p:cNvSpPr>
          <p:nvPr>
            <p:custDataLst>
              <p:tags r:id="rId34"/>
            </p:custDataLst>
          </p:nvPr>
        </p:nvSpPr>
        <p:spPr bwMode="auto">
          <a:xfrm>
            <a:off x="8526463" y="3832235"/>
            <a:ext cx="44199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n-US" sz="800" dirty="0" smtClean="0">
                <a:solidFill>
                  <a:srgbClr val="000000"/>
                </a:solidFill>
              </a:rPr>
              <a:t>+</a:t>
            </a:r>
            <a:r>
              <a:rPr lang="el-GR" sz="800" dirty="0" smtClean="0">
                <a:solidFill>
                  <a:srgbClr val="000000"/>
                </a:solidFill>
              </a:rPr>
              <a:t>8%</a:t>
            </a:r>
            <a:endParaRPr lang="el-GR" sz="800" dirty="0">
              <a:solidFill>
                <a:srgbClr val="000000"/>
              </a:solidFill>
            </a:endParaRPr>
          </a:p>
        </p:txBody>
      </p:sp>
      <p:cxnSp>
        <p:nvCxnSpPr>
          <p:cNvPr id="156" name="Straight Arrow Connector 155"/>
          <p:cNvCxnSpPr/>
          <p:nvPr>
            <p:custDataLst>
              <p:tags r:id="rId35"/>
            </p:custDataLst>
          </p:nvPr>
        </p:nvCxnSpPr>
        <p:spPr bwMode="auto">
          <a:xfrm>
            <a:off x="1903413" y="2344317"/>
            <a:ext cx="690317" cy="20120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156"/>
          <p:cNvCxnSpPr/>
          <p:nvPr>
            <p:custDataLst>
              <p:tags r:id="rId36"/>
            </p:custDataLst>
          </p:nvPr>
        </p:nvCxnSpPr>
        <p:spPr bwMode="auto">
          <a:xfrm>
            <a:off x="2798763" y="2707595"/>
            <a:ext cx="690317" cy="10891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57"/>
          <p:cNvCxnSpPr/>
          <p:nvPr>
            <p:custDataLst>
              <p:tags r:id="rId37"/>
            </p:custDataLst>
          </p:nvPr>
        </p:nvCxnSpPr>
        <p:spPr bwMode="auto">
          <a:xfrm>
            <a:off x="3798888" y="2890922"/>
            <a:ext cx="678065" cy="37452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Arrow Connector 158"/>
          <p:cNvCxnSpPr/>
          <p:nvPr>
            <p:custDataLst>
              <p:tags r:id="rId38"/>
            </p:custDataLst>
          </p:nvPr>
        </p:nvCxnSpPr>
        <p:spPr bwMode="auto">
          <a:xfrm>
            <a:off x="4621213" y="3398326"/>
            <a:ext cx="715805" cy="24783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Straight Arrow Connector 159"/>
          <p:cNvCxnSpPr/>
          <p:nvPr>
            <p:custDataLst>
              <p:tags r:id="rId39"/>
            </p:custDataLst>
          </p:nvPr>
        </p:nvCxnSpPr>
        <p:spPr bwMode="auto">
          <a:xfrm flipV="1">
            <a:off x="5416550" y="3715503"/>
            <a:ext cx="708371"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custDataLst>
              <p:tags r:id="rId40"/>
            </p:custDataLst>
          </p:nvPr>
        </p:nvCxnSpPr>
        <p:spPr bwMode="auto">
          <a:xfrm flipV="1">
            <a:off x="6242050" y="3547714"/>
            <a:ext cx="828518" cy="14936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2" name="Oval 210"/>
          <p:cNvSpPr>
            <a:spLocks noChangeArrowheads="1"/>
          </p:cNvSpPr>
          <p:nvPr>
            <p:custDataLst>
              <p:tags r:id="rId41"/>
            </p:custDataLst>
          </p:nvPr>
        </p:nvSpPr>
        <p:spPr bwMode="auto">
          <a:xfrm>
            <a:off x="2035175" y="2344312"/>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-11%</a:t>
            </a:r>
          </a:p>
        </p:txBody>
      </p:sp>
      <p:sp>
        <p:nvSpPr>
          <p:cNvPr id="163" name="Oval 210"/>
          <p:cNvSpPr>
            <a:spLocks noChangeArrowheads="1"/>
          </p:cNvSpPr>
          <p:nvPr>
            <p:custDataLst>
              <p:tags r:id="rId42"/>
            </p:custDataLst>
          </p:nvPr>
        </p:nvSpPr>
        <p:spPr bwMode="auto">
          <a:xfrm>
            <a:off x="2933700" y="2659670"/>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-8%</a:t>
            </a:r>
          </a:p>
        </p:txBody>
      </p:sp>
      <p:sp>
        <p:nvSpPr>
          <p:cNvPr id="164" name="Oval 210"/>
          <p:cNvSpPr>
            <a:spLocks noChangeArrowheads="1"/>
          </p:cNvSpPr>
          <p:nvPr>
            <p:custDataLst>
              <p:tags r:id="rId43"/>
            </p:custDataLst>
          </p:nvPr>
        </p:nvSpPr>
        <p:spPr bwMode="auto">
          <a:xfrm>
            <a:off x="3925888" y="2987205"/>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-17%</a:t>
            </a:r>
          </a:p>
        </p:txBody>
      </p:sp>
      <p:sp>
        <p:nvSpPr>
          <p:cNvPr id="165" name="Oval 210"/>
          <p:cNvSpPr>
            <a:spLocks noChangeArrowheads="1"/>
          </p:cNvSpPr>
          <p:nvPr>
            <p:custDataLst>
              <p:tags r:id="rId44"/>
            </p:custDataLst>
          </p:nvPr>
        </p:nvSpPr>
        <p:spPr bwMode="auto">
          <a:xfrm>
            <a:off x="4765675" y="3409364"/>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-15%</a:t>
            </a:r>
          </a:p>
        </p:txBody>
      </p:sp>
      <p:sp>
        <p:nvSpPr>
          <p:cNvPr id="166" name="Oval 210"/>
          <p:cNvSpPr>
            <a:spLocks noChangeArrowheads="1"/>
          </p:cNvSpPr>
          <p:nvPr>
            <p:custDataLst>
              <p:tags r:id="rId45"/>
            </p:custDataLst>
          </p:nvPr>
        </p:nvSpPr>
        <p:spPr bwMode="auto">
          <a:xfrm>
            <a:off x="5559425" y="3605803"/>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+1%</a:t>
            </a:r>
          </a:p>
        </p:txBody>
      </p:sp>
      <p:sp>
        <p:nvSpPr>
          <p:cNvPr id="167" name="Oval 210"/>
          <p:cNvSpPr>
            <a:spLocks noChangeArrowheads="1"/>
          </p:cNvSpPr>
          <p:nvPr>
            <p:custDataLst>
              <p:tags r:id="rId46"/>
            </p:custDataLst>
          </p:nvPr>
        </p:nvSpPr>
        <p:spPr bwMode="auto">
          <a:xfrm>
            <a:off x="6445250" y="3540826"/>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a:solidFill>
                  <a:srgbClr val="000000"/>
                </a:solidFill>
              </a:rPr>
              <a:t>+7%</a:t>
            </a:r>
          </a:p>
        </p:txBody>
      </p:sp>
      <p:cxnSp>
        <p:nvCxnSpPr>
          <p:cNvPr id="57" name="Straight Arrow Connector 56"/>
          <p:cNvCxnSpPr/>
          <p:nvPr>
            <p:custDataLst>
              <p:tags r:id="rId47"/>
            </p:custDataLst>
          </p:nvPr>
        </p:nvCxnSpPr>
        <p:spPr bwMode="auto">
          <a:xfrm>
            <a:off x="7180085" y="3532052"/>
            <a:ext cx="900526" cy="3664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Oval 210"/>
          <p:cNvSpPr>
            <a:spLocks noChangeArrowheads="1"/>
          </p:cNvSpPr>
          <p:nvPr>
            <p:custDataLst>
              <p:tags r:id="rId48"/>
            </p:custDataLst>
          </p:nvPr>
        </p:nvSpPr>
        <p:spPr bwMode="auto">
          <a:xfrm>
            <a:off x="7393931" y="3446694"/>
            <a:ext cx="424311" cy="188264"/>
          </a:xfrm>
          <a:prstGeom prst="ellipse">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p>
            <a:pPr algn="ctr">
              <a:spcBef>
                <a:spcPct val="20000"/>
              </a:spcBef>
              <a:spcAft>
                <a:spcPct val="50000"/>
              </a:spcAft>
              <a:buSzPct val="120000"/>
            </a:pPr>
            <a:r>
              <a:rPr lang="el-GR" sz="800" dirty="0" smtClean="0">
                <a:solidFill>
                  <a:srgbClr val="000000"/>
                </a:solidFill>
              </a:rPr>
              <a:t>-1%</a:t>
            </a:r>
            <a:endParaRPr lang="el-GR" sz="800" dirty="0">
              <a:solidFill>
                <a:srgbClr val="000000"/>
              </a:solidFill>
            </a:endParaRPr>
          </a:p>
        </p:txBody>
      </p:sp>
    </p:spTree>
    <p:extLst>
      <p:ext uri="{BB962C8B-B14F-4D97-AF65-F5344CB8AC3E}">
        <p14:creationId xmlns:p14="http://schemas.microsoft.com/office/powerpoint/2010/main" val="261947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9664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0"/>
                        <a:ext cx="158750" cy="158750"/>
                      </a:xfrm>
                      <a:prstGeom prst="rect">
                        <a:avLst/>
                      </a:prstGeom>
                    </p:spPr>
                  </p:pic>
                </p:oleObj>
              </mc:Fallback>
            </mc:AlternateContent>
          </a:graphicData>
        </a:graphic>
      </p:graphicFrame>
      <p:sp>
        <p:nvSpPr>
          <p:cNvPr id="30723" name="FUNCTIONCACHE" descr="&lt;functionCache&gt;&lt;/functionCache&gt;" hidden="1"/>
          <p:cNvSpPr txBox="1">
            <a:spLocks noChangeArrowheads="1"/>
          </p:cNvSpPr>
          <p:nvPr>
            <p:custDataLst>
              <p:tags r:id="rId3"/>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4" name="FUNCTIONCACHE" descr="&lt;functionCache&gt;&lt;/functionCache&gt;" hidden="1"/>
          <p:cNvSpPr txBox="1">
            <a:spLocks noChangeArrowheads="1"/>
          </p:cNvSpPr>
          <p:nvPr>
            <p:custDataLst>
              <p:tags r:id="rId4"/>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5" name="Rectangle 2"/>
          <p:cNvSpPr>
            <a:spLocks noGrp="1" noChangeArrowheads="1"/>
          </p:cNvSpPr>
          <p:nvPr>
            <p:ph type="title"/>
            <p:custDataLst>
              <p:tags r:id="rId5"/>
            </p:custDataLst>
          </p:nvPr>
        </p:nvSpPr>
        <p:spPr>
          <a:xfrm>
            <a:off x="119063" y="230202"/>
            <a:ext cx="8842375" cy="646331"/>
          </a:xfrm>
          <a:noFill/>
        </p:spPr>
        <p:txBody>
          <a:bodyPr/>
          <a:lstStyle/>
          <a:p>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a:t>
            </a:r>
            <a:r>
              <a:rPr lang="el-GR" sz="2200" dirty="0" smtClean="0">
                <a:solidFill>
                  <a:srgbClr val="003882"/>
                </a:solidFill>
              </a:rPr>
              <a:t> ΚΥΡΙΑ ΕΠΙΤΕΥΓΜΑΤΑ</a:t>
            </a:r>
            <a:r>
              <a:rPr lang="el-GR" sz="2000" dirty="0" smtClean="0">
                <a:solidFill>
                  <a:srgbClr val="003882"/>
                </a:solidFill>
              </a:rPr>
              <a:t/>
            </a:r>
            <a:br>
              <a:rPr lang="el-GR" sz="2000" dirty="0" smtClean="0">
                <a:solidFill>
                  <a:srgbClr val="003882"/>
                </a:solidFill>
              </a:rPr>
            </a:br>
            <a:endParaRPr lang="el-GR" sz="2000" dirty="0">
              <a:solidFill>
                <a:srgbClr val="003882"/>
              </a:solidFill>
            </a:endParaRPr>
          </a:p>
        </p:txBody>
      </p:sp>
      <p:sp>
        <p:nvSpPr>
          <p:cNvPr id="2" name="Rectangle 1"/>
          <p:cNvSpPr/>
          <p:nvPr>
            <p:custDataLst>
              <p:tags r:id="rId6"/>
            </p:custDataLst>
          </p:nvPr>
        </p:nvSpPr>
        <p:spPr bwMode="auto">
          <a:xfrm>
            <a:off x="4175919" y="946162"/>
            <a:ext cx="2209800"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44296" indent="-142711" defTabSz="894325">
              <a:spcBef>
                <a:spcPct val="20000"/>
              </a:spcBef>
              <a:spcAft>
                <a:spcPct val="50000"/>
              </a:spcAft>
              <a:buSzPct val="120000"/>
              <a:buFontTx/>
              <a:buChar char="•"/>
            </a:pPr>
            <a:endParaRPr lang="el-GR" sz="1200" b="0">
              <a:solidFill>
                <a:srgbClr val="000000"/>
              </a:solidFill>
            </a:endParaRPr>
          </a:p>
        </p:txBody>
      </p:sp>
      <p:cxnSp>
        <p:nvCxnSpPr>
          <p:cNvPr id="14" name="Straight Connector 13"/>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lide Number Placeholder 3"/>
          <p:cNvSpPr txBox="1">
            <a:spLocks noGrp="1"/>
          </p:cNvSpPr>
          <p:nvPr>
            <p:custDataLst>
              <p:tags r:id="rId8"/>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10</a:t>
            </a:fld>
            <a:endParaRPr lang="en-US" sz="1000" b="0" dirty="0">
              <a:solidFill>
                <a:schemeClr val="tx1"/>
              </a:solidFill>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4572" y="1130828"/>
            <a:ext cx="8322520" cy="4390149"/>
          </a:xfrm>
          <a:prstGeom prst="rect">
            <a:avLst/>
          </a:prstGeom>
        </p:spPr>
      </p:pic>
    </p:spTree>
    <p:extLst>
      <p:ext uri="{BB962C8B-B14F-4D97-AF65-F5344CB8AC3E}">
        <p14:creationId xmlns:p14="http://schemas.microsoft.com/office/powerpoint/2010/main" val="62606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97672"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0"/>
                        <a:ext cx="158750" cy="158750"/>
                      </a:xfrm>
                      <a:prstGeom prst="rect">
                        <a:avLst/>
                      </a:prstGeom>
                    </p:spPr>
                  </p:pic>
                </p:oleObj>
              </mc:Fallback>
            </mc:AlternateContent>
          </a:graphicData>
        </a:graphic>
      </p:graphicFrame>
      <p:sp>
        <p:nvSpPr>
          <p:cNvPr id="30723" name="FUNCTIONCACHE" descr="&lt;functionCache&gt;&lt;/functionCache&gt;" hidden="1"/>
          <p:cNvSpPr txBox="1">
            <a:spLocks noChangeArrowheads="1"/>
          </p:cNvSpPr>
          <p:nvPr>
            <p:custDataLst>
              <p:tags r:id="rId3"/>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4" name="FUNCTIONCACHE" descr="&lt;functionCache&gt;&lt;/functionCache&gt;" hidden="1"/>
          <p:cNvSpPr txBox="1">
            <a:spLocks noChangeArrowheads="1"/>
          </p:cNvSpPr>
          <p:nvPr>
            <p:custDataLst>
              <p:tags r:id="rId4"/>
            </p:custDataLst>
          </p:nvPr>
        </p:nvSpPr>
        <p:spPr bwMode="auto">
          <a:xfrm>
            <a:off x="3821139" y="946176"/>
            <a:ext cx="638175" cy="638175"/>
          </a:xfrm>
          <a:prstGeom prst="rect">
            <a:avLst/>
          </a:prstGeom>
          <a:solidFill>
            <a:srgbClr val="FFFFFF"/>
          </a:solidFill>
          <a:ln w="9525">
            <a:solidFill>
              <a:srgbClr val="000000"/>
            </a:solidFill>
            <a:miter lim="800000"/>
            <a:headEnd/>
            <a:tailEnd/>
          </a:ln>
        </p:spPr>
        <p:txBody>
          <a:bodyPr lIns="91336" tIns="45668" rIns="91336" bIns="45668"/>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20000"/>
              </a:spcBef>
              <a:spcAft>
                <a:spcPct val="50000"/>
              </a:spcAft>
              <a:buSzPct val="120000"/>
              <a:buChar char="•"/>
              <a:defRPr sz="1200">
                <a:solidFill>
                  <a:schemeClr val="tx1"/>
                </a:solidFill>
                <a:latin typeface="Arial" charset="0"/>
              </a:defRPr>
            </a:lvl6pPr>
            <a:lvl7pPr marL="2971800" indent="-228600" eaLnBrk="0" fontAlgn="base" hangingPunct="0">
              <a:spcBef>
                <a:spcPct val="20000"/>
              </a:spcBef>
              <a:spcAft>
                <a:spcPct val="50000"/>
              </a:spcAft>
              <a:buSzPct val="120000"/>
              <a:buChar char="•"/>
              <a:defRPr sz="1200">
                <a:solidFill>
                  <a:schemeClr val="tx1"/>
                </a:solidFill>
                <a:latin typeface="Arial" charset="0"/>
              </a:defRPr>
            </a:lvl7pPr>
            <a:lvl8pPr marL="3429000" indent="-228600" eaLnBrk="0" fontAlgn="base" hangingPunct="0">
              <a:spcBef>
                <a:spcPct val="20000"/>
              </a:spcBef>
              <a:spcAft>
                <a:spcPct val="50000"/>
              </a:spcAft>
              <a:buSzPct val="120000"/>
              <a:buChar char="•"/>
              <a:defRPr sz="1200">
                <a:solidFill>
                  <a:schemeClr val="tx1"/>
                </a:solidFill>
                <a:latin typeface="Arial" charset="0"/>
              </a:defRPr>
            </a:lvl8pPr>
            <a:lvl9pPr marL="3886200" indent="-228600" eaLnBrk="0" fontAlgn="base" hangingPunct="0">
              <a:spcBef>
                <a:spcPct val="20000"/>
              </a:spcBef>
              <a:spcAft>
                <a:spcPct val="50000"/>
              </a:spcAft>
              <a:buSzPct val="120000"/>
              <a:buChar char="•"/>
              <a:defRPr sz="1200">
                <a:solidFill>
                  <a:schemeClr val="tx1"/>
                </a:solidFill>
                <a:latin typeface="Arial" charset="0"/>
              </a:defRPr>
            </a:lvl9pPr>
          </a:lstStyle>
          <a:p>
            <a:pPr eaLnBrk="1" hangingPunct="1"/>
            <a:endParaRPr lang="el-GR" sz="1400" dirty="0">
              <a:solidFill>
                <a:srgbClr val="000000"/>
              </a:solidFill>
              <a:latin typeface="Arial Narrow" pitchFamily="34" charset="0"/>
            </a:endParaRPr>
          </a:p>
        </p:txBody>
      </p:sp>
      <p:sp>
        <p:nvSpPr>
          <p:cNvPr id="30725" name="Rectangle 2"/>
          <p:cNvSpPr>
            <a:spLocks noGrp="1" noChangeArrowheads="1"/>
          </p:cNvSpPr>
          <p:nvPr>
            <p:ph type="title"/>
            <p:custDataLst>
              <p:tags r:id="rId5"/>
            </p:custDataLst>
          </p:nvPr>
        </p:nvSpPr>
        <p:spPr>
          <a:xfrm>
            <a:off x="119063" y="230202"/>
            <a:ext cx="8842375" cy="646331"/>
          </a:xfrm>
          <a:noFill/>
        </p:spPr>
        <p:txBody>
          <a:bodyPr/>
          <a:lstStyle/>
          <a:p>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a:t>
            </a:r>
            <a:r>
              <a:rPr lang="el-GR" sz="2200" dirty="0" smtClean="0">
                <a:solidFill>
                  <a:srgbClr val="003882"/>
                </a:solidFill>
              </a:rPr>
              <a:t> ΚΥΡΙΑ ΕΠΙΤΕΥΓΜΑΤΑ</a:t>
            </a:r>
            <a:r>
              <a:rPr lang="el-GR" sz="2000" dirty="0" smtClean="0">
                <a:solidFill>
                  <a:srgbClr val="003882"/>
                </a:solidFill>
              </a:rPr>
              <a:t/>
            </a:r>
            <a:br>
              <a:rPr lang="el-GR" sz="2000" dirty="0" smtClean="0">
                <a:solidFill>
                  <a:srgbClr val="003882"/>
                </a:solidFill>
              </a:rPr>
            </a:br>
            <a:endParaRPr lang="el-GR" sz="2000" dirty="0">
              <a:solidFill>
                <a:srgbClr val="003882"/>
              </a:solidFill>
            </a:endParaRPr>
          </a:p>
        </p:txBody>
      </p:sp>
      <p:sp>
        <p:nvSpPr>
          <p:cNvPr id="2" name="Rectangle 1"/>
          <p:cNvSpPr/>
          <p:nvPr>
            <p:custDataLst>
              <p:tags r:id="rId6"/>
            </p:custDataLst>
          </p:nvPr>
        </p:nvSpPr>
        <p:spPr bwMode="auto">
          <a:xfrm>
            <a:off x="4175919" y="946162"/>
            <a:ext cx="2209800"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144296" indent="-142711" defTabSz="894325">
              <a:spcBef>
                <a:spcPct val="20000"/>
              </a:spcBef>
              <a:spcAft>
                <a:spcPct val="50000"/>
              </a:spcAft>
              <a:buSzPct val="120000"/>
              <a:buFontTx/>
              <a:buChar char="•"/>
            </a:pPr>
            <a:endParaRPr lang="el-GR" sz="1200" b="0">
              <a:solidFill>
                <a:srgbClr val="000000"/>
              </a:solidFill>
            </a:endParaRPr>
          </a:p>
        </p:txBody>
      </p:sp>
      <p:cxnSp>
        <p:nvCxnSpPr>
          <p:cNvPr id="14" name="Straight Connector 13"/>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Slide Number Placeholder 3"/>
          <p:cNvSpPr txBox="1">
            <a:spLocks noGrp="1"/>
          </p:cNvSpPr>
          <p:nvPr>
            <p:custDataLst>
              <p:tags r:id="rId8"/>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11</a:t>
            </a:fld>
            <a:endParaRPr lang="en-US" sz="1000" b="0" dirty="0">
              <a:solidFill>
                <a:schemeClr val="tx1"/>
              </a:solidFill>
            </a:endParaRP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1850" y="1133854"/>
            <a:ext cx="8297143" cy="4459131"/>
          </a:xfrm>
          <a:prstGeom prst="rect">
            <a:avLst/>
          </a:prstGeom>
        </p:spPr>
      </p:pic>
    </p:spTree>
    <p:extLst>
      <p:ext uri="{BB962C8B-B14F-4D97-AF65-F5344CB8AC3E}">
        <p14:creationId xmlns:p14="http://schemas.microsoft.com/office/powerpoint/2010/main" val="4054126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10" name="Object 42" hidden="1"/>
          <p:cNvGraphicFramePr>
            <a:graphicFrameLocks noChangeAspect="1"/>
          </p:cNvGraphicFramePr>
          <p:nvPr>
            <p:custDataLst>
              <p:tags r:id="rId2"/>
            </p:custDataLst>
            <p:extLst>
              <p:ext uri="{D42A27DB-BD31-4B8C-83A1-F6EECF244321}">
                <p14:modId xmlns:p14="http://schemas.microsoft.com/office/powerpoint/2010/main" val="2694793232"/>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2137" name="think-cell Slide" r:id="rId30" imgW="360" imgH="360" progId="TCLayout.ActiveDocument.1">
                  <p:embed/>
                </p:oleObj>
              </mc:Choice>
              <mc:Fallback>
                <p:oleObj name="think-cell Slide" r:id="rId30" imgW="360" imgH="360" progId="TCLayout.ActiveDocument.1">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Chart 34"/>
          <p:cNvGraphicFramePr>
            <a:graphicFrameLocks/>
          </p:cNvGraphicFramePr>
          <p:nvPr>
            <p:custDataLst>
              <p:tags r:id="rId3"/>
            </p:custDataLst>
            <p:extLst>
              <p:ext uri="{D42A27DB-BD31-4B8C-83A1-F6EECF244321}">
                <p14:modId xmlns:p14="http://schemas.microsoft.com/office/powerpoint/2010/main" val="730922966"/>
              </p:ext>
            </p:extLst>
          </p:nvPr>
        </p:nvGraphicFramePr>
        <p:xfrm>
          <a:off x="880319" y="2347632"/>
          <a:ext cx="7222281" cy="3945584"/>
        </p:xfrm>
        <a:graphic>
          <a:graphicData uri="http://schemas.openxmlformats.org/drawingml/2006/chart">
            <c:chart xmlns:c="http://schemas.openxmlformats.org/drawingml/2006/chart" xmlns:r="http://schemas.openxmlformats.org/officeDocument/2006/relationships" r:id="rId32"/>
          </a:graphicData>
        </a:graphic>
      </p:graphicFrame>
      <p:sp>
        <p:nvSpPr>
          <p:cNvPr id="109613" name="Rectangle 4"/>
          <p:cNvSpPr>
            <a:spLocks noGrp="1" noChangeArrowheads="1"/>
          </p:cNvSpPr>
          <p:nvPr>
            <p:ph type="title"/>
            <p:custDataLst>
              <p:tags r:id="rId4"/>
            </p:custDataLst>
          </p:nvPr>
        </p:nvSpPr>
        <p:spPr>
          <a:xfrm>
            <a:off x="119063" y="230188"/>
            <a:ext cx="8618537" cy="1261884"/>
          </a:xfrm>
        </p:spPr>
        <p:txBody>
          <a:bodyPr/>
          <a:lstStyle/>
          <a:p>
            <a:pPr defTabSz="912950" eaLnBrk="1" hangingPunct="1"/>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a:t>
            </a:r>
            <a:r>
              <a:rPr lang="el-GR" sz="2200" dirty="0" smtClean="0">
                <a:solidFill>
                  <a:srgbClr val="003882"/>
                </a:solidFill>
              </a:rPr>
              <a:t> </a:t>
            </a:r>
            <a:r>
              <a:rPr lang="el-GR" sz="2200" dirty="0">
                <a:solidFill>
                  <a:srgbClr val="003882"/>
                </a:solidFill>
              </a:rPr>
              <a:t>ΕΠΙΔΟΣΗ ΑΝΑ ΚΛΑΔΟ</a:t>
            </a:r>
            <a:r>
              <a:rPr lang="el-GR" sz="2000" dirty="0">
                <a:solidFill>
                  <a:srgbClr val="003882"/>
                </a:solidFill>
              </a:rPr>
              <a:t/>
            </a:r>
            <a:br>
              <a:rPr lang="el-GR" sz="2000" dirty="0">
                <a:solidFill>
                  <a:srgbClr val="003882"/>
                </a:solidFill>
              </a:rPr>
            </a:br>
            <a:r>
              <a:rPr lang="el-GR" sz="2000" dirty="0" smtClean="0">
                <a:solidFill>
                  <a:srgbClr val="003882"/>
                </a:solidFill>
              </a:rPr>
              <a:t>Η αύξηση παραγωγής επέτρεψε την α</a:t>
            </a:r>
            <a:r>
              <a:rPr lang="el-GR" sz="2000" dirty="0" smtClean="0"/>
              <a:t>ξιοποίηση του θετικού διεθνούς περιβάλλοντος διύλισης, αντισταθμίζοντας εν μέρει τα χαμηλότερα περιθώρια</a:t>
            </a:r>
            <a:endParaRPr lang="el-GR" sz="2000" dirty="0">
              <a:solidFill>
                <a:schemeClr val="folHlink"/>
              </a:solidFill>
            </a:endParaRPr>
          </a:p>
        </p:txBody>
      </p:sp>
      <p:sp>
        <p:nvSpPr>
          <p:cNvPr id="109625" name="Rectangle 31"/>
          <p:cNvSpPr>
            <a:spLocks noChangeArrowheads="1"/>
          </p:cNvSpPr>
          <p:nvPr>
            <p:custDataLst>
              <p:tags r:id="rId5"/>
            </p:custDataLst>
          </p:nvPr>
        </p:nvSpPr>
        <p:spPr bwMode="auto">
          <a:xfrm>
            <a:off x="1168351" y="1582168"/>
            <a:ext cx="6984776" cy="338409"/>
          </a:xfrm>
          <a:prstGeom prst="rect">
            <a:avLst/>
          </a:prstGeom>
          <a:solidFill>
            <a:schemeClr val="bg2"/>
          </a:solidFill>
          <a:ln w="9525">
            <a:noFill/>
            <a:miter lim="800000"/>
            <a:headEnd/>
            <a:tailEnd/>
          </a:ln>
        </p:spPr>
        <p:txBody>
          <a:bodyPr wrap="square" lIns="91296" tIns="45648" rIns="91296" bIns="45648" anchor="ctr">
            <a:spAutoFit/>
          </a:bodyPr>
          <a:lstStyle/>
          <a:p>
            <a:r>
              <a:rPr lang="el-GR" sz="1600" dirty="0" smtClean="0">
                <a:solidFill>
                  <a:srgbClr val="002060"/>
                </a:solidFill>
              </a:rPr>
              <a:t>Συγκρίσιμο </a:t>
            </a:r>
            <a:r>
              <a:rPr lang="en-GB" sz="1600" dirty="0" smtClean="0">
                <a:solidFill>
                  <a:srgbClr val="002060"/>
                </a:solidFill>
              </a:rPr>
              <a:t>EBITDA</a:t>
            </a:r>
            <a:r>
              <a:rPr lang="el-GR" sz="1600" dirty="0" smtClean="0">
                <a:solidFill>
                  <a:srgbClr val="002060"/>
                </a:solidFill>
              </a:rPr>
              <a:t>*</a:t>
            </a:r>
            <a:r>
              <a:rPr lang="en-GB" sz="1600" dirty="0" smtClean="0">
                <a:solidFill>
                  <a:srgbClr val="002060"/>
                </a:solidFill>
              </a:rPr>
              <a:t> – </a:t>
            </a:r>
            <a:r>
              <a:rPr lang="el-GR" sz="1600" dirty="0" smtClean="0">
                <a:solidFill>
                  <a:srgbClr val="002060"/>
                </a:solidFill>
              </a:rPr>
              <a:t>κύριοι λόγοι μεταβολής 2015-2016 (€ εκατ.</a:t>
            </a:r>
            <a:r>
              <a:rPr lang="en-US" sz="1600" dirty="0">
                <a:solidFill>
                  <a:srgbClr val="002060"/>
                </a:solidFill>
              </a:rPr>
              <a:t>)</a:t>
            </a:r>
          </a:p>
        </p:txBody>
      </p:sp>
      <p:cxnSp>
        <p:nvCxnSpPr>
          <p:cNvPr id="44" name="Straight Connector 43"/>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Slide Number Placeholder 3"/>
          <p:cNvSpPr txBox="1">
            <a:spLocks noGrp="1"/>
          </p:cNvSpPr>
          <p:nvPr>
            <p:custDataLst>
              <p:tags r:id="rId7"/>
            </p:custDataLst>
          </p:nvPr>
        </p:nvSpPr>
        <p:spPr bwMode="auto">
          <a:xfrm>
            <a:off x="6896100" y="6455591"/>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12</a:t>
            </a:fld>
            <a:endParaRPr lang="en-US" sz="1000" b="0" dirty="0">
              <a:solidFill>
                <a:srgbClr val="000000"/>
              </a:solidFill>
            </a:endParaRPr>
          </a:p>
        </p:txBody>
      </p:sp>
      <p:pic>
        <p:nvPicPr>
          <p:cNvPr id="49" name="Picture 95" descr="elpengri"/>
          <p:cNvPicPr>
            <a:picLocks noChangeAspect="1" noChangeArrowheads="1"/>
          </p:cNvPicPr>
          <p:nvPr>
            <p:custDataLst>
              <p:tags r:id="rId8"/>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7681913" y="6415940"/>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custDataLst>
              <p:tags r:id="rId9"/>
            </p:custDataLst>
          </p:nvPr>
        </p:nvSpPr>
        <p:spPr>
          <a:xfrm>
            <a:off x="4162331" y="2552369"/>
            <a:ext cx="2987147" cy="2468501"/>
          </a:xfrm>
          <a:prstGeom prst="rect">
            <a:avLst/>
          </a:prstGeom>
          <a:noFill/>
          <a:ln>
            <a:solidFill>
              <a:srgbClr val="0099CC"/>
            </a:solidFill>
            <a:prstDash val="lgDash"/>
          </a:ln>
        </p:spPr>
        <p:txBody>
          <a:bodyPr wrap="square" lIns="85478" tIns="42738" rIns="85478" bIns="42738" rtlCol="0">
            <a:spAutoFit/>
          </a:bodyPr>
          <a:lstStyle/>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p:txBody>
      </p:sp>
      <p:sp>
        <p:nvSpPr>
          <p:cNvPr id="33" name="TextBox 32"/>
          <p:cNvSpPr txBox="1"/>
          <p:nvPr>
            <p:custDataLst>
              <p:tags r:id="rId10"/>
            </p:custDataLst>
          </p:nvPr>
        </p:nvSpPr>
        <p:spPr>
          <a:xfrm>
            <a:off x="1784629" y="2544077"/>
            <a:ext cx="2282487" cy="2468501"/>
          </a:xfrm>
          <a:prstGeom prst="rect">
            <a:avLst/>
          </a:prstGeom>
          <a:noFill/>
          <a:ln>
            <a:solidFill>
              <a:srgbClr val="0099CC"/>
            </a:solidFill>
            <a:prstDash val="lgDash"/>
          </a:ln>
        </p:spPr>
        <p:txBody>
          <a:bodyPr wrap="square" lIns="85478" tIns="42738" rIns="85478" bIns="42738" rtlCol="0">
            <a:spAutoFit/>
          </a:bodyPr>
          <a:lstStyle/>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a:p>
            <a:pPr>
              <a:spcBef>
                <a:spcPct val="20000"/>
              </a:spcBef>
              <a:spcAft>
                <a:spcPct val="50000"/>
              </a:spcAft>
              <a:buSzPct val="120000"/>
            </a:pPr>
            <a:endParaRPr lang="en-US" sz="1200" b="0" dirty="0">
              <a:solidFill>
                <a:srgbClr val="000000"/>
              </a:solidFill>
            </a:endParaRPr>
          </a:p>
        </p:txBody>
      </p:sp>
      <p:sp>
        <p:nvSpPr>
          <p:cNvPr id="54" name="Oval 53"/>
          <p:cNvSpPr/>
          <p:nvPr>
            <p:custDataLst>
              <p:tags r:id="rId11"/>
            </p:custDataLst>
          </p:nvPr>
        </p:nvSpPr>
        <p:spPr>
          <a:xfrm>
            <a:off x="7263528" y="2237695"/>
            <a:ext cx="615482" cy="346744"/>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pPr>
            <a:r>
              <a:rPr lang="el-GR" dirty="0" smtClean="0">
                <a:solidFill>
                  <a:srgbClr val="000066"/>
                </a:solidFill>
              </a:rPr>
              <a:t>731</a:t>
            </a:r>
            <a:endParaRPr lang="el-GR" dirty="0">
              <a:solidFill>
                <a:srgbClr val="000066"/>
              </a:solidFill>
            </a:endParaRPr>
          </a:p>
        </p:txBody>
      </p:sp>
      <p:sp>
        <p:nvSpPr>
          <p:cNvPr id="55" name="Oval 54"/>
          <p:cNvSpPr/>
          <p:nvPr>
            <p:custDataLst>
              <p:tags r:id="rId12"/>
            </p:custDataLst>
          </p:nvPr>
        </p:nvSpPr>
        <p:spPr>
          <a:xfrm>
            <a:off x="1101395" y="2074975"/>
            <a:ext cx="652412" cy="320071"/>
          </a:xfrm>
          <a:prstGeom prst="ellipse">
            <a:avLst/>
          </a:prstGeom>
          <a:solidFill>
            <a:schemeClr val="bg1"/>
          </a:solidFill>
          <a:ln w="19050" cmpd="sng">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3654" tIns="42738" rIns="33654" bIns="4273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ct val="20000"/>
              </a:spcBef>
              <a:spcAft>
                <a:spcPct val="50000"/>
              </a:spcAft>
              <a:buSzPct val="120000"/>
            </a:pPr>
            <a:r>
              <a:rPr lang="el-GR" dirty="0" smtClean="0">
                <a:solidFill>
                  <a:srgbClr val="000066"/>
                </a:solidFill>
              </a:rPr>
              <a:t>758</a:t>
            </a:r>
            <a:endParaRPr lang="el-GR" dirty="0">
              <a:solidFill>
                <a:srgbClr val="000066"/>
              </a:solidFill>
            </a:endParaRPr>
          </a:p>
        </p:txBody>
      </p:sp>
      <p:sp>
        <p:nvSpPr>
          <p:cNvPr id="56" name="TextBox 55"/>
          <p:cNvSpPr txBox="1"/>
          <p:nvPr>
            <p:custDataLst>
              <p:tags r:id="rId13"/>
            </p:custDataLst>
          </p:nvPr>
        </p:nvSpPr>
        <p:spPr>
          <a:xfrm>
            <a:off x="1866528" y="2212144"/>
            <a:ext cx="2207220" cy="270977"/>
          </a:xfrm>
          <a:prstGeom prst="rect">
            <a:avLst/>
          </a:prstGeom>
          <a:noFill/>
          <a:ln>
            <a:noFill/>
            <a:prstDash val="lgDash"/>
          </a:ln>
        </p:spPr>
        <p:txBody>
          <a:bodyPr wrap="square" lIns="85478" tIns="42738" rIns="85478" bIns="42738" rtlCol="0">
            <a:spAutoFit/>
          </a:bodyPr>
          <a:lstStyle/>
          <a:p>
            <a:pPr algn="ctr">
              <a:spcBef>
                <a:spcPct val="20000"/>
              </a:spcBef>
              <a:spcAft>
                <a:spcPct val="50000"/>
              </a:spcAft>
              <a:buSzPct val="120000"/>
            </a:pPr>
            <a:r>
              <a:rPr lang="el-GR" sz="1200" b="0" dirty="0">
                <a:solidFill>
                  <a:srgbClr val="000000"/>
                </a:solidFill>
              </a:rPr>
              <a:t>Περιβάλλον Διύλισης</a:t>
            </a:r>
          </a:p>
        </p:txBody>
      </p:sp>
      <p:sp>
        <p:nvSpPr>
          <p:cNvPr id="57" name="TextBox 56"/>
          <p:cNvSpPr txBox="1"/>
          <p:nvPr>
            <p:custDataLst>
              <p:tags r:id="rId14"/>
            </p:custDataLst>
          </p:nvPr>
        </p:nvSpPr>
        <p:spPr>
          <a:xfrm>
            <a:off x="4159741" y="2187250"/>
            <a:ext cx="2986599" cy="270977"/>
          </a:xfrm>
          <a:prstGeom prst="rect">
            <a:avLst/>
          </a:prstGeom>
          <a:noFill/>
          <a:ln>
            <a:noFill/>
            <a:prstDash val="lgDash"/>
          </a:ln>
        </p:spPr>
        <p:txBody>
          <a:bodyPr wrap="square" lIns="85478" tIns="42738" rIns="85478" bIns="42738" rtlCol="0">
            <a:spAutoFit/>
          </a:bodyPr>
          <a:lstStyle/>
          <a:p>
            <a:pPr algn="ctr">
              <a:spcBef>
                <a:spcPct val="20000"/>
              </a:spcBef>
              <a:spcAft>
                <a:spcPct val="50000"/>
              </a:spcAft>
              <a:buSzPct val="120000"/>
            </a:pPr>
            <a:r>
              <a:rPr lang="el-GR" sz="1200" b="0" dirty="0">
                <a:solidFill>
                  <a:srgbClr val="000000"/>
                </a:solidFill>
              </a:rPr>
              <a:t>Λειτουργικές επιδόσεις</a:t>
            </a:r>
          </a:p>
        </p:txBody>
      </p:sp>
      <p:sp>
        <p:nvSpPr>
          <p:cNvPr id="58" name="Text Box 8"/>
          <p:cNvSpPr txBox="1">
            <a:spLocks noChangeArrowheads="1"/>
          </p:cNvSpPr>
          <p:nvPr>
            <p:custDataLst>
              <p:tags r:id="rId15"/>
            </p:custDataLst>
          </p:nvPr>
        </p:nvSpPr>
        <p:spPr bwMode="auto">
          <a:xfrm>
            <a:off x="145184" y="3258223"/>
            <a:ext cx="879939" cy="16158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algn="r" eaLnBrk="1" hangingPunct="1">
              <a:spcBef>
                <a:spcPct val="50000"/>
              </a:spcBef>
              <a:spcAft>
                <a:spcPct val="50000"/>
              </a:spcAft>
              <a:buSzPct val="120000"/>
            </a:pPr>
            <a:r>
              <a:rPr lang="el-GR" sz="1050" b="0" dirty="0">
                <a:solidFill>
                  <a:srgbClr val="000000"/>
                </a:solidFill>
              </a:rPr>
              <a:t>Πετροχημικά</a:t>
            </a:r>
            <a:endParaRPr lang="en-US" sz="1050" b="0" dirty="0">
              <a:solidFill>
                <a:srgbClr val="000000"/>
              </a:solidFill>
            </a:endParaRPr>
          </a:p>
        </p:txBody>
      </p:sp>
      <p:sp>
        <p:nvSpPr>
          <p:cNvPr id="59" name="Rectangle 58"/>
          <p:cNvSpPr/>
          <p:nvPr>
            <p:custDataLst>
              <p:tags r:id="rId16"/>
            </p:custDataLst>
          </p:nvPr>
        </p:nvSpPr>
        <p:spPr>
          <a:xfrm>
            <a:off x="17167" y="4150326"/>
            <a:ext cx="1007956" cy="571121"/>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Διύλιση, Εφοδιασμός &amp; Εμπορία</a:t>
            </a:r>
          </a:p>
        </p:txBody>
      </p:sp>
      <p:sp>
        <p:nvSpPr>
          <p:cNvPr id="60" name="Rectangle 59"/>
          <p:cNvSpPr/>
          <p:nvPr>
            <p:custDataLst>
              <p:tags r:id="rId17"/>
            </p:custDataLst>
          </p:nvPr>
        </p:nvSpPr>
        <p:spPr>
          <a:xfrm>
            <a:off x="17167" y="5325764"/>
            <a:ext cx="1007956" cy="409539"/>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Άλλα (</a:t>
            </a:r>
            <a:r>
              <a:rPr lang="el-GR" sz="1050" b="0" dirty="0" err="1" smtClean="0">
                <a:solidFill>
                  <a:srgbClr val="000000"/>
                </a:solidFill>
              </a:rPr>
              <a:t>συμπ</a:t>
            </a:r>
            <a:r>
              <a:rPr lang="el-GR" sz="1050" b="0" dirty="0" smtClean="0">
                <a:solidFill>
                  <a:srgbClr val="000000"/>
                </a:solidFill>
              </a:rPr>
              <a:t>. </a:t>
            </a:r>
            <a:r>
              <a:rPr lang="el-GR" sz="1050" b="0" dirty="0">
                <a:solidFill>
                  <a:srgbClr val="000000"/>
                </a:solidFill>
              </a:rPr>
              <a:t>Ε&amp;Π Υ/Α)</a:t>
            </a:r>
            <a:endParaRPr lang="en-GB" sz="1050" b="0" dirty="0">
              <a:solidFill>
                <a:srgbClr val="000000"/>
              </a:solidFill>
            </a:endParaRPr>
          </a:p>
        </p:txBody>
      </p:sp>
      <p:sp>
        <p:nvSpPr>
          <p:cNvPr id="61" name="Rectangle 60"/>
          <p:cNvSpPr/>
          <p:nvPr>
            <p:custDataLst>
              <p:tags r:id="rId18"/>
            </p:custDataLst>
          </p:nvPr>
        </p:nvSpPr>
        <p:spPr>
          <a:xfrm>
            <a:off x="-55785" y="2784673"/>
            <a:ext cx="1080908" cy="409539"/>
          </a:xfrm>
          <a:prstGeom prst="rect">
            <a:avLst/>
          </a:prstGeom>
        </p:spPr>
        <p:txBody>
          <a:bodyPr wrap="square" lIns="85538" tIns="42769" rIns="85538" bIns="42769">
            <a:spAutoFit/>
          </a:bodyPr>
          <a:lstStyle/>
          <a:p>
            <a:pPr algn="r">
              <a:spcBef>
                <a:spcPct val="20000"/>
              </a:spcBef>
              <a:spcAft>
                <a:spcPct val="50000"/>
              </a:spcAft>
              <a:buSzPct val="120000"/>
            </a:pPr>
            <a:r>
              <a:rPr lang="el-GR" sz="1050" b="0" dirty="0">
                <a:solidFill>
                  <a:srgbClr val="000000"/>
                </a:solidFill>
              </a:rPr>
              <a:t>Λιανική</a:t>
            </a:r>
            <a:r>
              <a:rPr lang="el-GR" sz="1000" b="0" dirty="0">
                <a:solidFill>
                  <a:srgbClr val="000000"/>
                </a:solidFill>
              </a:rPr>
              <a:t> </a:t>
            </a:r>
            <a:r>
              <a:rPr lang="el-GR" sz="1050" b="0" dirty="0">
                <a:solidFill>
                  <a:srgbClr val="000000"/>
                </a:solidFill>
              </a:rPr>
              <a:t>Εμπορία</a:t>
            </a:r>
            <a:endParaRPr lang="en-GB" sz="1050" b="0" dirty="0">
              <a:solidFill>
                <a:srgbClr val="000000"/>
              </a:solidFill>
            </a:endParaRPr>
          </a:p>
        </p:txBody>
      </p:sp>
      <p:sp>
        <p:nvSpPr>
          <p:cNvPr id="63" name="Rectangle 62"/>
          <p:cNvSpPr/>
          <p:nvPr>
            <p:custDataLst>
              <p:tags r:id="rId19"/>
            </p:custDataLst>
          </p:nvPr>
        </p:nvSpPr>
        <p:spPr>
          <a:xfrm>
            <a:off x="7932350" y="4218995"/>
            <a:ext cx="1079844" cy="571121"/>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Διύλιση, Εφοδιασμός &amp; Εμπορία</a:t>
            </a:r>
          </a:p>
        </p:txBody>
      </p:sp>
      <p:sp>
        <p:nvSpPr>
          <p:cNvPr id="64" name="Rectangle 63"/>
          <p:cNvSpPr/>
          <p:nvPr>
            <p:custDataLst>
              <p:tags r:id="rId20"/>
            </p:custDataLst>
          </p:nvPr>
        </p:nvSpPr>
        <p:spPr>
          <a:xfrm>
            <a:off x="7932350" y="5315639"/>
            <a:ext cx="1005703" cy="409539"/>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Άλλα (</a:t>
            </a:r>
            <a:r>
              <a:rPr lang="el-GR" sz="1050" b="0" dirty="0" err="1" smtClean="0">
                <a:solidFill>
                  <a:srgbClr val="000000"/>
                </a:solidFill>
              </a:rPr>
              <a:t>συμπ</a:t>
            </a:r>
            <a:r>
              <a:rPr lang="el-GR" sz="1050" b="0" dirty="0" smtClean="0">
                <a:solidFill>
                  <a:srgbClr val="000000"/>
                </a:solidFill>
              </a:rPr>
              <a:t>. </a:t>
            </a:r>
            <a:r>
              <a:rPr lang="el-GR" sz="1050" b="0" dirty="0">
                <a:solidFill>
                  <a:srgbClr val="000000"/>
                </a:solidFill>
              </a:rPr>
              <a:t>Ε&amp;Π Υ/Α)</a:t>
            </a:r>
            <a:endParaRPr lang="en-GB" sz="1050" b="0" dirty="0">
              <a:solidFill>
                <a:srgbClr val="000000"/>
              </a:solidFill>
            </a:endParaRPr>
          </a:p>
        </p:txBody>
      </p:sp>
      <p:sp>
        <p:nvSpPr>
          <p:cNvPr id="65" name="Rectangle 64"/>
          <p:cNvSpPr/>
          <p:nvPr>
            <p:custDataLst>
              <p:tags r:id="rId21"/>
            </p:custDataLst>
          </p:nvPr>
        </p:nvSpPr>
        <p:spPr>
          <a:xfrm>
            <a:off x="7932350" y="2828188"/>
            <a:ext cx="1080908" cy="409539"/>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Λιανική Εμπορία</a:t>
            </a:r>
            <a:endParaRPr lang="en-GB" sz="1050" b="0" dirty="0">
              <a:solidFill>
                <a:srgbClr val="000000"/>
              </a:solidFill>
            </a:endParaRPr>
          </a:p>
        </p:txBody>
      </p:sp>
      <p:sp>
        <p:nvSpPr>
          <p:cNvPr id="66" name="Text Box 8"/>
          <p:cNvSpPr txBox="1">
            <a:spLocks noChangeArrowheads="1"/>
          </p:cNvSpPr>
          <p:nvPr>
            <p:custDataLst>
              <p:tags r:id="rId22"/>
            </p:custDataLst>
          </p:nvPr>
        </p:nvSpPr>
        <p:spPr bwMode="auto">
          <a:xfrm>
            <a:off x="1233159" y="5671873"/>
            <a:ext cx="421147" cy="184666"/>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smtClean="0">
                <a:solidFill>
                  <a:srgbClr val="000000"/>
                </a:solidFill>
              </a:rPr>
              <a:t>2015</a:t>
            </a:r>
            <a:endParaRPr lang="en-US" b="0" kern="0" dirty="0">
              <a:solidFill>
                <a:srgbClr val="000000"/>
              </a:solidFill>
            </a:endParaRPr>
          </a:p>
        </p:txBody>
      </p:sp>
      <p:sp>
        <p:nvSpPr>
          <p:cNvPr id="67" name="Text Box 8"/>
          <p:cNvSpPr txBox="1">
            <a:spLocks noChangeArrowheads="1"/>
          </p:cNvSpPr>
          <p:nvPr>
            <p:custDataLst>
              <p:tags r:id="rId23"/>
            </p:custDataLst>
          </p:nvPr>
        </p:nvSpPr>
        <p:spPr bwMode="auto">
          <a:xfrm>
            <a:off x="2037445" y="5684630"/>
            <a:ext cx="874475" cy="538609"/>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a:solidFill>
                  <a:srgbClr val="000000"/>
                </a:solidFill>
              </a:rPr>
              <a:t>Περιθώρια Διύλισης</a:t>
            </a: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68" name="Text Box 8"/>
          <p:cNvSpPr txBox="1">
            <a:spLocks noChangeArrowheads="1"/>
          </p:cNvSpPr>
          <p:nvPr>
            <p:custDataLst>
              <p:tags r:id="rId24"/>
            </p:custDataLst>
          </p:nvPr>
        </p:nvSpPr>
        <p:spPr bwMode="auto">
          <a:xfrm>
            <a:off x="7392789" y="5671343"/>
            <a:ext cx="421147" cy="184666"/>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135044" indent="-133559" algn="ctr" defTabSz="836974" eaLnBrk="1" fontAlgn="auto" hangingPunct="1">
              <a:spcBef>
                <a:spcPct val="50000"/>
              </a:spcBef>
              <a:spcAft>
                <a:spcPts val="0"/>
              </a:spcAft>
              <a:defRPr/>
            </a:pPr>
            <a:r>
              <a:rPr lang="el-GR" b="0" kern="0" dirty="0" smtClean="0">
                <a:solidFill>
                  <a:srgbClr val="000000"/>
                </a:solidFill>
              </a:rPr>
              <a:t>2016</a:t>
            </a:r>
            <a:endParaRPr lang="el-GR" b="0" kern="0" dirty="0">
              <a:solidFill>
                <a:srgbClr val="000000"/>
              </a:solidFill>
            </a:endParaRPr>
          </a:p>
        </p:txBody>
      </p:sp>
      <p:sp>
        <p:nvSpPr>
          <p:cNvPr id="70" name="Text Box 8"/>
          <p:cNvSpPr txBox="1">
            <a:spLocks noChangeArrowheads="1"/>
          </p:cNvSpPr>
          <p:nvPr>
            <p:custDataLst>
              <p:tags r:id="rId25"/>
            </p:custDataLst>
          </p:nvPr>
        </p:nvSpPr>
        <p:spPr bwMode="auto">
          <a:xfrm>
            <a:off x="5070336" y="5624657"/>
            <a:ext cx="874475" cy="461665"/>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Λειτουργία Εφοδιασμού &amp; Διυλιστηρίων</a:t>
            </a:r>
            <a:endParaRPr lang="el-GR" sz="1000" b="0" kern="0" dirty="0">
              <a:solidFill>
                <a:srgbClr val="000000"/>
              </a:solidFill>
            </a:endParaRPr>
          </a:p>
        </p:txBody>
      </p:sp>
      <p:sp>
        <p:nvSpPr>
          <p:cNvPr id="31" name="Text Box 8"/>
          <p:cNvSpPr txBox="1">
            <a:spLocks noChangeArrowheads="1"/>
          </p:cNvSpPr>
          <p:nvPr>
            <p:custDataLst>
              <p:tags r:id="rId26"/>
            </p:custDataLst>
          </p:nvPr>
        </p:nvSpPr>
        <p:spPr bwMode="auto">
          <a:xfrm>
            <a:off x="3110303" y="5717949"/>
            <a:ext cx="720080" cy="153888"/>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Ισοτιμία €/$</a:t>
            </a:r>
            <a:endParaRPr lang="el-GR" sz="1000" b="0" kern="0" dirty="0">
              <a:solidFill>
                <a:srgbClr val="000000"/>
              </a:solidFill>
            </a:endParaRPr>
          </a:p>
        </p:txBody>
      </p:sp>
      <p:sp>
        <p:nvSpPr>
          <p:cNvPr id="32" name="Text Box 8"/>
          <p:cNvSpPr txBox="1">
            <a:spLocks noChangeArrowheads="1"/>
          </p:cNvSpPr>
          <p:nvPr>
            <p:custDataLst>
              <p:tags r:id="rId27"/>
            </p:custDataLst>
          </p:nvPr>
        </p:nvSpPr>
        <p:spPr bwMode="auto">
          <a:xfrm>
            <a:off x="6228553" y="5624657"/>
            <a:ext cx="657005" cy="465512"/>
          </a:xfrm>
          <a:prstGeom prst="rect">
            <a:avLst/>
          </a:prstGeom>
          <a:solidFill>
            <a:schemeClr val="bg1"/>
          </a:solidFill>
          <a:ln>
            <a:noFill/>
          </a:ln>
          <a:effectLst/>
          <a:extLst/>
        </p:spPr>
        <p:txBody>
          <a:bodyPr wrap="square" lIns="0" tIns="0" rIns="0" bIns="0" anchor="ctr">
            <a:spAutoFit/>
          </a:bodyPr>
          <a:lstStyle>
            <a:lvl1pPr marL="144463" indent="-142875" defTabSz="895350" eaLnBrk="0" hangingPunct="0">
              <a:defRPr sz="1200">
                <a:solidFill>
                  <a:schemeClr val="tx1"/>
                </a:solidFill>
                <a:latin typeface="Arial" charset="0"/>
              </a:defRPr>
            </a:lvl1pPr>
            <a:lvl2pPr marL="742950" indent="-285750" defTabSz="895350" eaLnBrk="0" hangingPunct="0">
              <a:defRPr sz="1200">
                <a:solidFill>
                  <a:schemeClr val="tx1"/>
                </a:solidFill>
                <a:latin typeface="Arial" charset="0"/>
              </a:defRPr>
            </a:lvl2pPr>
            <a:lvl3pPr marL="1143000" indent="-228600" defTabSz="895350" eaLnBrk="0" hangingPunct="0">
              <a:defRPr sz="1200">
                <a:solidFill>
                  <a:schemeClr val="tx1"/>
                </a:solidFill>
                <a:latin typeface="Arial" charset="0"/>
              </a:defRPr>
            </a:lvl3pPr>
            <a:lvl4pPr marL="1600200" indent="-228600" defTabSz="895350" eaLnBrk="0" hangingPunct="0">
              <a:defRPr sz="1200">
                <a:solidFill>
                  <a:schemeClr val="tx1"/>
                </a:solidFill>
                <a:latin typeface="Arial" charset="0"/>
              </a:defRPr>
            </a:lvl4pPr>
            <a:lvl5pPr marL="2057400" indent="-228600" defTabSz="895350" eaLnBrk="0" hangingPunct="0">
              <a:defRPr sz="1200">
                <a:solidFill>
                  <a:schemeClr val="tx1"/>
                </a:solidFill>
                <a:latin typeface="Arial" charset="0"/>
              </a:defRPr>
            </a:lvl5pPr>
            <a:lvl6pPr marL="2514600" indent="-228600" defTabSz="895350" eaLnBrk="0" fontAlgn="base" hangingPunct="0">
              <a:spcBef>
                <a:spcPct val="20000"/>
              </a:spcBef>
              <a:spcAft>
                <a:spcPct val="50000"/>
              </a:spcAft>
              <a:buSzPct val="120000"/>
              <a:buChar char="•"/>
              <a:defRPr sz="1200">
                <a:solidFill>
                  <a:schemeClr val="tx1"/>
                </a:solidFill>
                <a:latin typeface="Arial" charset="0"/>
              </a:defRPr>
            </a:lvl6pPr>
            <a:lvl7pPr marL="2971800" indent="-228600" defTabSz="895350" eaLnBrk="0" fontAlgn="base" hangingPunct="0">
              <a:spcBef>
                <a:spcPct val="20000"/>
              </a:spcBef>
              <a:spcAft>
                <a:spcPct val="50000"/>
              </a:spcAft>
              <a:buSzPct val="120000"/>
              <a:buChar char="•"/>
              <a:defRPr sz="1200">
                <a:solidFill>
                  <a:schemeClr val="tx1"/>
                </a:solidFill>
                <a:latin typeface="Arial" charset="0"/>
              </a:defRPr>
            </a:lvl7pPr>
            <a:lvl8pPr marL="3429000" indent="-228600" defTabSz="895350" eaLnBrk="0" fontAlgn="base" hangingPunct="0">
              <a:spcBef>
                <a:spcPct val="20000"/>
              </a:spcBef>
              <a:spcAft>
                <a:spcPct val="50000"/>
              </a:spcAft>
              <a:buSzPct val="120000"/>
              <a:buChar char="•"/>
              <a:defRPr sz="1200">
                <a:solidFill>
                  <a:schemeClr val="tx1"/>
                </a:solidFill>
                <a:latin typeface="Arial" charset="0"/>
              </a:defRPr>
            </a:lvl8pPr>
            <a:lvl9pPr marL="3886200" indent="-228600" defTabSz="895350" eaLnBrk="0" fontAlgn="base" hangingPunct="0">
              <a:spcBef>
                <a:spcPct val="20000"/>
              </a:spcBef>
              <a:spcAft>
                <a:spcPct val="50000"/>
              </a:spcAft>
              <a:buSzPct val="120000"/>
              <a:buChar char="•"/>
              <a:defRPr sz="1200">
                <a:solidFill>
                  <a:schemeClr val="tx1"/>
                </a:solidFill>
                <a:latin typeface="Arial" charset="0"/>
              </a:defRPr>
            </a:lvl9pPr>
          </a:lstStyle>
          <a:p>
            <a:pPr marL="0" indent="1486" algn="ctr" defTabSz="836974" eaLnBrk="1" fontAlgn="auto" hangingPunct="1">
              <a:spcBef>
                <a:spcPct val="50000"/>
              </a:spcBef>
              <a:spcAft>
                <a:spcPts val="0"/>
              </a:spcAft>
              <a:defRPr/>
            </a:pPr>
            <a:r>
              <a:rPr lang="el-GR" sz="1000" b="0" kern="0" dirty="0" smtClean="0">
                <a:solidFill>
                  <a:srgbClr val="000000"/>
                </a:solidFill>
              </a:rPr>
              <a:t>Άλλα</a:t>
            </a:r>
            <a:endParaRPr lang="el-GR" sz="1000" b="0" kern="0" dirty="0">
              <a:solidFill>
                <a:srgbClr val="000000"/>
              </a:solidFill>
            </a:endParaRPr>
          </a:p>
          <a:p>
            <a:pPr marL="0" indent="1486" algn="ctr" defTabSz="836974" eaLnBrk="1" fontAlgn="auto" hangingPunct="1">
              <a:spcBef>
                <a:spcPct val="50000"/>
              </a:spcBef>
              <a:spcAft>
                <a:spcPts val="0"/>
              </a:spcAft>
              <a:defRPr/>
            </a:pPr>
            <a:endParaRPr lang="el-GR" sz="1000" b="0" kern="0" dirty="0">
              <a:solidFill>
                <a:srgbClr val="000000"/>
              </a:solidFill>
            </a:endParaRPr>
          </a:p>
        </p:txBody>
      </p:sp>
      <p:sp>
        <p:nvSpPr>
          <p:cNvPr id="2" name="TextBox 1"/>
          <p:cNvSpPr txBox="1"/>
          <p:nvPr/>
        </p:nvSpPr>
        <p:spPr>
          <a:xfrm>
            <a:off x="4080298" y="5594838"/>
            <a:ext cx="848144" cy="400110"/>
          </a:xfrm>
          <a:prstGeom prst="rect">
            <a:avLst/>
          </a:prstGeom>
          <a:solidFill>
            <a:schemeClr val="bg1"/>
          </a:solidFill>
        </p:spPr>
        <p:txBody>
          <a:bodyPr wrap="square" rIns="0" rtlCol="0">
            <a:spAutoFit/>
          </a:bodyPr>
          <a:lstStyle/>
          <a:p>
            <a:r>
              <a:rPr lang="el-GR" sz="1000" b="0" dirty="0" smtClean="0">
                <a:solidFill>
                  <a:schemeClr val="tx1"/>
                </a:solidFill>
              </a:rPr>
              <a:t>Αξιοποίηση διυλιστηρίων</a:t>
            </a:r>
            <a:endParaRPr lang="en-US" sz="1000" b="0" dirty="0">
              <a:solidFill>
                <a:schemeClr val="tx1"/>
              </a:solidFill>
            </a:endParaRPr>
          </a:p>
        </p:txBody>
      </p:sp>
      <p:sp>
        <p:nvSpPr>
          <p:cNvPr id="34" name="Rectangle 33"/>
          <p:cNvSpPr/>
          <p:nvPr>
            <p:custDataLst>
              <p:tags r:id="rId28"/>
            </p:custDataLst>
          </p:nvPr>
        </p:nvSpPr>
        <p:spPr>
          <a:xfrm>
            <a:off x="7932350" y="3256797"/>
            <a:ext cx="1080908" cy="247956"/>
          </a:xfrm>
          <a:prstGeom prst="rect">
            <a:avLst/>
          </a:prstGeom>
        </p:spPr>
        <p:txBody>
          <a:bodyPr wrap="square" lIns="85538" tIns="42769" rIns="85538" bIns="42769">
            <a:spAutoFit/>
          </a:bodyPr>
          <a:lstStyle/>
          <a:p>
            <a:pPr>
              <a:spcBef>
                <a:spcPct val="20000"/>
              </a:spcBef>
              <a:spcAft>
                <a:spcPct val="50000"/>
              </a:spcAft>
              <a:buSzPct val="120000"/>
            </a:pPr>
            <a:r>
              <a:rPr lang="el-GR" sz="1050" b="0" dirty="0">
                <a:solidFill>
                  <a:srgbClr val="000000"/>
                </a:solidFill>
              </a:rPr>
              <a:t>Πετροχημικά</a:t>
            </a:r>
            <a:endParaRPr lang="en-GB" sz="1050" b="0" dirty="0">
              <a:solidFill>
                <a:srgbClr val="000000"/>
              </a:solidFill>
            </a:endParaRPr>
          </a:p>
        </p:txBody>
      </p:sp>
    </p:spTree>
    <p:extLst>
      <p:ext uri="{BB962C8B-B14F-4D97-AF65-F5344CB8AC3E}">
        <p14:creationId xmlns:p14="http://schemas.microsoft.com/office/powerpoint/2010/main" val="159312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p:cNvSpPr>
            <a:spLocks noGrp="1"/>
          </p:cNvSpPr>
          <p:nvPr>
            <p:ph type="sldNum" sz="quarter" idx="10"/>
          </p:nvPr>
        </p:nvSpPr>
        <p:spPr>
          <a:noFill/>
          <a:ln>
            <a:miter lim="800000"/>
            <a:headEnd/>
            <a:tailEnd/>
          </a:ln>
        </p:spPr>
        <p:txBody>
          <a:bodyPr/>
          <a:lstStyle/>
          <a:p>
            <a:pPr defTabSz="894325"/>
            <a:fld id="{674D48AB-509A-439D-B0CD-11B94DC3CA68}" type="slidenum">
              <a:rPr lang="en-US" smtClean="0"/>
              <a:pPr defTabSz="894325"/>
              <a:t>13</a:t>
            </a:fld>
            <a:endParaRPr lang="en-US" smtClean="0"/>
          </a:p>
        </p:txBody>
      </p:sp>
      <p:sp>
        <p:nvSpPr>
          <p:cNvPr id="131074" name="Rectangle 4"/>
          <p:cNvSpPr>
            <a:spLocks noGrp="1" noChangeArrowheads="1"/>
          </p:cNvSpPr>
          <p:nvPr>
            <p:ph type="title"/>
          </p:nvPr>
        </p:nvSpPr>
        <p:spPr>
          <a:xfrm>
            <a:off x="119063" y="230188"/>
            <a:ext cx="8618537" cy="646331"/>
          </a:xfrm>
          <a:noFill/>
          <a:ln w="9525">
            <a:noFill/>
            <a:miter lim="800000"/>
            <a:headEnd/>
            <a:tailEnd/>
          </a:ln>
        </p:spPr>
        <p:txBody>
          <a:bodyPr vert="horz" wrap="square" lIns="0" tIns="0" rIns="0" bIns="0" numCol="1" anchor="t" anchorCtr="0" compatLnSpc="1">
            <a:prstTxWarp prst="textNoShape">
              <a:avLst/>
            </a:prstTxWarp>
            <a:spAutoFit/>
          </a:bodyPr>
          <a:lstStyle/>
          <a:p>
            <a:pPr defTabSz="894229"/>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 </a:t>
            </a:r>
            <a:r>
              <a:rPr lang="el-GR" sz="2200" dirty="0" smtClean="0">
                <a:solidFill>
                  <a:srgbClr val="003882"/>
                </a:solidFill>
              </a:rPr>
              <a:t>ΔΙΥΛΙΣΗ, ΕΦΟΔΙΑΣΜΟΣ &amp; ΕΜΠΟΡΙΑ</a:t>
            </a:r>
            <a:r>
              <a:rPr lang="el-GR" sz="2000" dirty="0" smtClean="0">
                <a:solidFill>
                  <a:srgbClr val="003882"/>
                </a:solidFill>
              </a:rPr>
              <a:t/>
            </a:r>
            <a:br>
              <a:rPr lang="el-GR" sz="2000" dirty="0" smtClean="0">
                <a:solidFill>
                  <a:srgbClr val="003882"/>
                </a:solidFill>
              </a:rPr>
            </a:br>
            <a:r>
              <a:rPr lang="el-GR" sz="2000" dirty="0" smtClean="0">
                <a:solidFill>
                  <a:srgbClr val="003882"/>
                </a:solidFill>
              </a:rPr>
              <a:t>Επίτευξη ρ</a:t>
            </a:r>
            <a:r>
              <a:rPr lang="el-GR" sz="2000" dirty="0" smtClean="0">
                <a:solidFill>
                  <a:schemeClr val="folHlink"/>
                </a:solidFill>
              </a:rPr>
              <a:t>εκόρ παραγωγής</a:t>
            </a:r>
            <a:endParaRPr lang="el-GR" sz="2000" dirty="0">
              <a:solidFill>
                <a:schemeClr val="folHlink"/>
              </a:solidFill>
            </a:endParaRP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82" y="1443572"/>
            <a:ext cx="7560840" cy="4411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p:cNvSpPr>
            <a:spLocks noGrp="1"/>
          </p:cNvSpPr>
          <p:nvPr>
            <p:ph type="sldNum" sz="quarter" idx="10"/>
          </p:nvPr>
        </p:nvSpPr>
        <p:spPr>
          <a:noFill/>
          <a:ln>
            <a:miter lim="800000"/>
            <a:headEnd/>
            <a:tailEnd/>
          </a:ln>
        </p:spPr>
        <p:txBody>
          <a:bodyPr/>
          <a:lstStyle/>
          <a:p>
            <a:pPr defTabSz="894325"/>
            <a:fld id="{674D48AB-509A-439D-B0CD-11B94DC3CA68}" type="slidenum">
              <a:rPr lang="en-US" smtClean="0"/>
              <a:pPr defTabSz="894325"/>
              <a:t>14</a:t>
            </a:fld>
            <a:endParaRPr lang="en-US" smtClean="0"/>
          </a:p>
        </p:txBody>
      </p:sp>
      <p:sp>
        <p:nvSpPr>
          <p:cNvPr id="131074" name="Rectangle 4"/>
          <p:cNvSpPr>
            <a:spLocks noGrp="1" noChangeArrowheads="1"/>
          </p:cNvSpPr>
          <p:nvPr>
            <p:ph type="title"/>
          </p:nvPr>
        </p:nvSpPr>
        <p:spPr>
          <a:xfrm>
            <a:off x="119063" y="230188"/>
            <a:ext cx="8618537" cy="954107"/>
          </a:xfrm>
          <a:noFill/>
          <a:ln w="9525">
            <a:noFill/>
            <a:miter lim="800000"/>
            <a:headEnd/>
            <a:tailEnd/>
          </a:ln>
        </p:spPr>
        <p:txBody>
          <a:bodyPr vert="horz" wrap="square" lIns="0" tIns="0" rIns="0" bIns="0" numCol="1" anchor="t" anchorCtr="0" compatLnSpc="1">
            <a:prstTxWarp prst="textNoShape">
              <a:avLst/>
            </a:prstTxWarp>
            <a:spAutoFit/>
          </a:bodyPr>
          <a:lstStyle/>
          <a:p>
            <a:pPr defTabSz="894229"/>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 </a:t>
            </a:r>
            <a:r>
              <a:rPr lang="el-GR" sz="2200" dirty="0" smtClean="0">
                <a:solidFill>
                  <a:srgbClr val="003882"/>
                </a:solidFill>
              </a:rPr>
              <a:t>ΔΙΥΛΙΣΗ, ΕΦΟΔΙΑΣΜΟΣ &amp; ΕΜΠΟΡΙΑ</a:t>
            </a:r>
            <a:r>
              <a:rPr lang="el-GR" sz="2000" dirty="0" smtClean="0">
                <a:solidFill>
                  <a:srgbClr val="003882"/>
                </a:solidFill>
              </a:rPr>
              <a:t/>
            </a:r>
            <a:br>
              <a:rPr lang="el-GR" sz="2000" dirty="0" smtClean="0">
                <a:solidFill>
                  <a:srgbClr val="003882"/>
                </a:solidFill>
              </a:rPr>
            </a:br>
            <a:r>
              <a:rPr lang="el-GR" sz="2000" dirty="0" smtClean="0">
                <a:solidFill>
                  <a:schemeClr val="folHlink"/>
                </a:solidFill>
              </a:rPr>
              <a:t>Αξιοποίηση περιβάλλοντος διύλισης</a:t>
            </a:r>
            <a:r>
              <a:rPr lang="en-GB" sz="2000" dirty="0" smtClean="0">
                <a:solidFill>
                  <a:schemeClr val="folHlink"/>
                </a:solidFill>
              </a:rPr>
              <a:t> </a:t>
            </a:r>
            <a:r>
              <a:rPr lang="el-GR" sz="2000" dirty="0" smtClean="0">
                <a:solidFill>
                  <a:schemeClr val="folHlink"/>
                </a:solidFill>
              </a:rPr>
              <a:t>για επίτευξη ιστορικών υψηλών παραγωγής και εξαγωγών</a:t>
            </a:r>
            <a:endParaRPr lang="el-GR" sz="2000" dirty="0">
              <a:solidFill>
                <a:schemeClr val="folHlink"/>
              </a:solidFill>
            </a:endParaRPr>
          </a:p>
        </p:txBody>
      </p:sp>
      <p:sp>
        <p:nvSpPr>
          <p:cNvPr id="131076" name="Text Box 11"/>
          <p:cNvSpPr txBox="1">
            <a:spLocks noChangeArrowheads="1"/>
          </p:cNvSpPr>
          <p:nvPr/>
        </p:nvSpPr>
        <p:spPr bwMode="auto">
          <a:xfrm>
            <a:off x="160364" y="6386532"/>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Εξαιρούνται αποτελέσματα από επίδραση αποθεμάτων και άλλα μη λειτουργικά στοιχεία</a:t>
            </a:r>
          </a:p>
        </p:txBody>
      </p:sp>
      <p:sp>
        <p:nvSpPr>
          <p:cNvPr id="7" name="Rectangle 2"/>
          <p:cNvSpPr txBox="1">
            <a:spLocks noChangeArrowheads="1"/>
          </p:cNvSpPr>
          <p:nvPr/>
        </p:nvSpPr>
        <p:spPr bwMode="auto">
          <a:xfrm>
            <a:off x="448271" y="2592744"/>
            <a:ext cx="7920000" cy="3216265"/>
          </a:xfrm>
          <a:prstGeom prst="rect">
            <a:avLst/>
          </a:prstGeom>
          <a:noFill/>
          <a:ln w="9525">
            <a:noFill/>
            <a:miter lim="800000"/>
            <a:headEnd/>
            <a:tailEnd/>
          </a:ln>
        </p:spPr>
        <p:txBody>
          <a:bodyPr wrap="square" lIns="0" tIns="0" rIns="0" bIns="0">
            <a:spAutoFit/>
          </a:bodyPr>
          <a:lstStyle/>
          <a:p>
            <a:pPr marL="356786" lvl="1" indent="-177598" algn="just" defTabSz="894325">
              <a:lnSpc>
                <a:spcPct val="150000"/>
              </a:lnSpc>
              <a:spcBef>
                <a:spcPts val="1200"/>
              </a:spcBef>
              <a:buSzPct val="120000"/>
              <a:buFontTx/>
              <a:buChar char="•"/>
            </a:pPr>
            <a:r>
              <a:rPr lang="el-GR" sz="1800" b="0" dirty="0">
                <a:solidFill>
                  <a:schemeClr val="tx1"/>
                </a:solidFill>
              </a:rPr>
              <a:t>Αύξηση πωλήσεων στα 15,6 εκ. τόνους, με τις εξαγωγές στα 8,6 εκ. τόνους (+25%)</a:t>
            </a:r>
          </a:p>
          <a:p>
            <a:pPr marL="356786" lvl="1" indent="-177598" algn="just" defTabSz="894325">
              <a:lnSpc>
                <a:spcPct val="150000"/>
              </a:lnSpc>
              <a:spcBef>
                <a:spcPts val="1200"/>
              </a:spcBef>
              <a:buSzPct val="120000"/>
              <a:buFontTx/>
              <a:buChar char="•"/>
            </a:pPr>
            <a:r>
              <a:rPr lang="el-GR" sz="1800" b="0" dirty="0" smtClean="0">
                <a:solidFill>
                  <a:schemeClr val="tx1"/>
                </a:solidFill>
              </a:rPr>
              <a:t>Βελτίωση λειτουργικών επιδόσεων </a:t>
            </a:r>
            <a:r>
              <a:rPr lang="el-GR" sz="1800" b="0" dirty="0">
                <a:solidFill>
                  <a:schemeClr val="tx1"/>
                </a:solidFill>
              </a:rPr>
              <a:t>σε </a:t>
            </a:r>
            <a:r>
              <a:rPr lang="el-GR" sz="1800" b="0" dirty="0" smtClean="0">
                <a:solidFill>
                  <a:schemeClr val="tx1"/>
                </a:solidFill>
              </a:rPr>
              <a:t>όλα </a:t>
            </a:r>
            <a:r>
              <a:rPr lang="el-GR" sz="1800" b="0" dirty="0">
                <a:solidFill>
                  <a:schemeClr val="tx1"/>
                </a:solidFill>
              </a:rPr>
              <a:t>τα διυλιστήρια Ομίλου με </a:t>
            </a:r>
            <a:r>
              <a:rPr lang="el-GR" sz="1800" b="0" dirty="0" smtClean="0">
                <a:solidFill>
                  <a:schemeClr val="tx1"/>
                </a:solidFill>
              </a:rPr>
              <a:t>υψηλό </a:t>
            </a:r>
            <a:r>
              <a:rPr lang="el-GR" sz="1800" b="0" dirty="0">
                <a:solidFill>
                  <a:schemeClr val="tx1"/>
                </a:solidFill>
              </a:rPr>
              <a:t>βαθμό απασχόλησης και </a:t>
            </a:r>
            <a:r>
              <a:rPr lang="el-GR" sz="1800" b="0" dirty="0" smtClean="0">
                <a:solidFill>
                  <a:schemeClr val="tx1"/>
                </a:solidFill>
              </a:rPr>
              <a:t>παραγωγή</a:t>
            </a:r>
            <a:endParaRPr lang="el-GR" sz="1800" b="0" dirty="0">
              <a:solidFill>
                <a:schemeClr val="tx1"/>
              </a:solidFill>
            </a:endParaRPr>
          </a:p>
          <a:p>
            <a:pPr marL="356786" lvl="1" indent="-177598" algn="just" defTabSz="894325">
              <a:lnSpc>
                <a:spcPct val="150000"/>
              </a:lnSpc>
              <a:spcBef>
                <a:spcPts val="1200"/>
              </a:spcBef>
              <a:buSzPct val="120000"/>
              <a:buFontTx/>
              <a:buChar char="•"/>
            </a:pPr>
            <a:r>
              <a:rPr lang="el-GR" sz="1800" b="0" dirty="0" smtClean="0">
                <a:solidFill>
                  <a:schemeClr val="tx1"/>
                </a:solidFill>
              </a:rPr>
              <a:t>Εκμετάλλευση ευκαιριών στη δομή τιμολόγησης και υλοποίηση συμφωνιών (</a:t>
            </a:r>
            <a:r>
              <a:rPr lang="en-GB" sz="1800" b="0" dirty="0" smtClean="0">
                <a:solidFill>
                  <a:schemeClr val="tx1"/>
                </a:solidFill>
              </a:rPr>
              <a:t>NIOC, </a:t>
            </a:r>
            <a:r>
              <a:rPr lang="en-GB" sz="1800" b="0" dirty="0" err="1" smtClean="0">
                <a:solidFill>
                  <a:schemeClr val="tx1"/>
                </a:solidFill>
              </a:rPr>
              <a:t>Rosneft</a:t>
            </a:r>
            <a:r>
              <a:rPr lang="en-GB" sz="1800" b="0" dirty="0" smtClean="0">
                <a:solidFill>
                  <a:schemeClr val="tx1"/>
                </a:solidFill>
              </a:rPr>
              <a:t>, EGPC, SOMO)</a:t>
            </a:r>
            <a:r>
              <a:rPr lang="el-GR" sz="1800" b="0" dirty="0" smtClean="0">
                <a:solidFill>
                  <a:schemeClr val="tx1"/>
                </a:solidFill>
              </a:rPr>
              <a:t> για αριστοποίηση εφοδιασμού και βελτίωση κερδοφορίας</a:t>
            </a: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nvPr>
        </p:nvGraphicFramePr>
        <p:xfrm>
          <a:off x="1456383" y="1518329"/>
          <a:ext cx="6009506" cy="690280"/>
        </p:xfrm>
        <a:graphic>
          <a:graphicData uri="http://schemas.openxmlformats.org/drawingml/2006/table">
            <a:tbl>
              <a:tblPr>
                <a:tableStyleId>{9D7B26C5-4107-4FEC-AEDC-1716B250A1EF}</a:tableStyleId>
              </a:tblPr>
              <a:tblGrid>
                <a:gridCol w="2232248"/>
                <a:gridCol w="2232248"/>
                <a:gridCol w="792088"/>
                <a:gridCol w="75292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2016</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2015</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536</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561</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-4%</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517946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4"/>
          <p:cNvSpPr>
            <a:spLocks noGrp="1"/>
          </p:cNvSpPr>
          <p:nvPr>
            <p:ph type="sldNum" sz="quarter" idx="10"/>
          </p:nvPr>
        </p:nvSpPr>
        <p:spPr>
          <a:noFill/>
          <a:ln>
            <a:miter lim="800000"/>
            <a:headEnd/>
            <a:tailEnd/>
          </a:ln>
        </p:spPr>
        <p:txBody>
          <a:bodyPr/>
          <a:lstStyle/>
          <a:p>
            <a:pPr defTabSz="894325"/>
            <a:fld id="{674D48AB-509A-439D-B0CD-11B94DC3CA68}" type="slidenum">
              <a:rPr lang="en-US" smtClean="0"/>
              <a:pPr defTabSz="894325"/>
              <a:t>15</a:t>
            </a:fld>
            <a:endParaRPr lang="en-US" smtClean="0"/>
          </a:p>
        </p:txBody>
      </p:sp>
      <p:sp>
        <p:nvSpPr>
          <p:cNvPr id="131074" name="Rectangle 4"/>
          <p:cNvSpPr>
            <a:spLocks noGrp="1" noChangeArrowheads="1"/>
          </p:cNvSpPr>
          <p:nvPr>
            <p:ph type="title"/>
          </p:nvPr>
        </p:nvSpPr>
        <p:spPr>
          <a:xfrm>
            <a:off x="119063" y="230188"/>
            <a:ext cx="8618537" cy="954107"/>
          </a:xfrm>
          <a:noFill/>
          <a:ln w="9525">
            <a:noFill/>
            <a:miter lim="800000"/>
            <a:headEnd/>
            <a:tailEnd/>
          </a:ln>
        </p:spPr>
        <p:txBody>
          <a:bodyPr vert="horz" wrap="square" lIns="0" tIns="0" rIns="0" bIns="0" numCol="1" anchor="t" anchorCtr="0" compatLnSpc="1">
            <a:prstTxWarp prst="textNoShape">
              <a:avLst/>
            </a:prstTxWarp>
            <a:spAutoFit/>
          </a:bodyPr>
          <a:lstStyle/>
          <a:p>
            <a:pPr defTabSz="894229"/>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 </a:t>
            </a:r>
            <a:r>
              <a:rPr lang="el-GR" sz="2200" dirty="0" smtClean="0">
                <a:solidFill>
                  <a:srgbClr val="003882"/>
                </a:solidFill>
              </a:rPr>
              <a:t>ΔΙΥΛΙΣΗ, ΕΦΟΔΙΑΣΜΟΣ &amp; ΕΜΠΟΡΙΑ</a:t>
            </a:r>
            <a:r>
              <a:rPr lang="el-GR" sz="2000" dirty="0" smtClean="0">
                <a:solidFill>
                  <a:srgbClr val="003882"/>
                </a:solidFill>
              </a:rPr>
              <a:t/>
            </a:r>
            <a:br>
              <a:rPr lang="el-GR" sz="2000" dirty="0" smtClean="0">
                <a:solidFill>
                  <a:srgbClr val="003882"/>
                </a:solidFill>
              </a:rPr>
            </a:br>
            <a:r>
              <a:rPr lang="el-GR" sz="2000" dirty="0" smtClean="0">
                <a:solidFill>
                  <a:schemeClr val="folHlink"/>
                </a:solidFill>
              </a:rPr>
              <a:t>Επίτευξη </a:t>
            </a:r>
            <a:r>
              <a:rPr lang="el-GR" sz="2000" dirty="0" err="1" smtClean="0">
                <a:solidFill>
                  <a:schemeClr val="folHlink"/>
                </a:solidFill>
              </a:rPr>
              <a:t>υπεραπόδοσης</a:t>
            </a:r>
            <a:r>
              <a:rPr lang="el-GR" sz="2000" dirty="0" smtClean="0">
                <a:solidFill>
                  <a:schemeClr val="folHlink"/>
                </a:solidFill>
              </a:rPr>
              <a:t>, ξεπερνώντας σημαντικά τα διεθνή περιθώρια</a:t>
            </a:r>
            <a:endParaRPr lang="el-GR" sz="2000" dirty="0">
              <a:solidFill>
                <a:schemeClr val="folHlink"/>
              </a:solidFill>
            </a:endParaRPr>
          </a:p>
        </p:txBody>
      </p:sp>
      <p:sp>
        <p:nvSpPr>
          <p:cNvPr id="131076" name="Text Box 11"/>
          <p:cNvSpPr txBox="1">
            <a:spLocks noChangeArrowheads="1"/>
          </p:cNvSpPr>
          <p:nvPr/>
        </p:nvSpPr>
        <p:spPr bwMode="auto">
          <a:xfrm>
            <a:off x="160364" y="6386532"/>
            <a:ext cx="7281837" cy="230727"/>
          </a:xfrm>
          <a:prstGeom prst="rect">
            <a:avLst/>
          </a:prstGeom>
          <a:noFill/>
          <a:ln w="9525">
            <a:noFill/>
            <a:miter lim="800000"/>
            <a:headEnd/>
            <a:tailEnd/>
          </a:ln>
        </p:spPr>
        <p:txBody>
          <a:bodyPr wrap="square" lIns="91336" tIns="45668" rIns="91336" bIns="45668">
            <a:spAutoFit/>
          </a:bodyPr>
          <a:lstStyle/>
          <a:p>
            <a:pPr marL="456677" indent="-456677"/>
            <a:r>
              <a:rPr lang="el-GR" sz="900" b="0" i="1" dirty="0">
                <a:solidFill>
                  <a:schemeClr val="tx1"/>
                </a:solidFill>
              </a:rPr>
              <a:t>(*)     Εξαιρούνται αποτελέσματα από επίδραση αποθεμάτων και άλλα μη λειτουργικά </a:t>
            </a:r>
            <a:r>
              <a:rPr lang="el-GR" sz="900" b="0" i="1" dirty="0" smtClean="0">
                <a:solidFill>
                  <a:schemeClr val="tx1"/>
                </a:solidFill>
              </a:rPr>
              <a:t>στοιχεία. Περιλαμβάνει συνεισφορά </a:t>
            </a:r>
            <a:r>
              <a:rPr lang="el-GR" sz="900" b="0" i="1" dirty="0" err="1" smtClean="0">
                <a:solidFill>
                  <a:schemeClr val="tx1"/>
                </a:solidFill>
              </a:rPr>
              <a:t>προπυλενίου</a:t>
            </a:r>
            <a:endParaRPr lang="el-GR" sz="900" b="0" i="1" dirty="0">
              <a:solidFill>
                <a:schemeClr val="tx1"/>
              </a:solidFill>
            </a:endParaRP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95" descr="elpeng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a:graphicFrameLocks/>
          </p:cNvGraphicFramePr>
          <p:nvPr>
            <p:extLst>
              <p:ext uri="{D42A27DB-BD31-4B8C-83A1-F6EECF244321}">
                <p14:modId xmlns:p14="http://schemas.microsoft.com/office/powerpoint/2010/main" val="4212152548"/>
              </p:ext>
            </p:extLst>
          </p:nvPr>
        </p:nvGraphicFramePr>
        <p:xfrm>
          <a:off x="432101" y="2136601"/>
          <a:ext cx="8496000" cy="351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31"/>
          <p:cNvSpPr>
            <a:spLocks noChangeArrowheads="1"/>
          </p:cNvSpPr>
          <p:nvPr>
            <p:custDataLst>
              <p:tags r:id="rId1"/>
            </p:custDataLst>
          </p:nvPr>
        </p:nvSpPr>
        <p:spPr bwMode="auto">
          <a:xfrm>
            <a:off x="2320479" y="1654176"/>
            <a:ext cx="4464496" cy="338409"/>
          </a:xfrm>
          <a:prstGeom prst="rect">
            <a:avLst/>
          </a:prstGeom>
          <a:solidFill>
            <a:schemeClr val="bg2"/>
          </a:solidFill>
          <a:ln w="9525">
            <a:noFill/>
            <a:miter lim="800000"/>
            <a:headEnd/>
            <a:tailEnd/>
          </a:ln>
        </p:spPr>
        <p:txBody>
          <a:bodyPr wrap="square" lIns="91296" tIns="45648" rIns="91296" bIns="45648" anchor="ctr">
            <a:spAutoFit/>
          </a:bodyPr>
          <a:lstStyle/>
          <a:p>
            <a:r>
              <a:rPr lang="el-GR" sz="1600" dirty="0" smtClean="0">
                <a:solidFill>
                  <a:srgbClr val="002060"/>
                </a:solidFill>
              </a:rPr>
              <a:t>Περιθώριο Συστήματος ΕΛΠΕ*</a:t>
            </a:r>
            <a:r>
              <a:rPr lang="en-GB" sz="1600" dirty="0" smtClean="0">
                <a:solidFill>
                  <a:srgbClr val="002060"/>
                </a:solidFill>
              </a:rPr>
              <a:t> </a:t>
            </a:r>
            <a:r>
              <a:rPr lang="el-GR" sz="1600" dirty="0" smtClean="0">
                <a:solidFill>
                  <a:srgbClr val="002060"/>
                </a:solidFill>
              </a:rPr>
              <a:t>($/βαρέλι</a:t>
            </a:r>
            <a:r>
              <a:rPr lang="en-US" sz="1600" dirty="0" smtClean="0">
                <a:solidFill>
                  <a:srgbClr val="002060"/>
                </a:solidFill>
              </a:rPr>
              <a:t>)</a:t>
            </a:r>
            <a:endParaRPr lang="en-US" sz="1600" dirty="0">
              <a:solidFill>
                <a:srgbClr val="002060"/>
              </a:solidFill>
            </a:endParaRPr>
          </a:p>
        </p:txBody>
      </p:sp>
    </p:spTree>
    <p:extLst>
      <p:ext uri="{BB962C8B-B14F-4D97-AF65-F5344CB8AC3E}">
        <p14:creationId xmlns:p14="http://schemas.microsoft.com/office/powerpoint/2010/main" val="4108820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4"/>
          <p:cNvSpPr>
            <a:spLocks noGrp="1"/>
          </p:cNvSpPr>
          <p:nvPr>
            <p:ph type="sldNum" sz="quarter" idx="10"/>
          </p:nvPr>
        </p:nvSpPr>
        <p:spPr>
          <a:noFill/>
          <a:ln>
            <a:miter lim="800000"/>
            <a:headEnd/>
            <a:tailEnd/>
          </a:ln>
        </p:spPr>
        <p:txBody>
          <a:bodyPr/>
          <a:lstStyle/>
          <a:p>
            <a:pPr defTabSz="894325"/>
            <a:fld id="{4F1C1A73-2C57-498F-8850-4591A0E13483}" type="slidenum">
              <a:rPr lang="en-US" smtClean="0"/>
              <a:pPr defTabSz="894325"/>
              <a:t>16</a:t>
            </a:fld>
            <a:endParaRPr lang="en-US" smtClean="0"/>
          </a:p>
        </p:txBody>
      </p:sp>
      <p:sp>
        <p:nvSpPr>
          <p:cNvPr id="119810" name="Rectangle 26"/>
          <p:cNvSpPr>
            <a:spLocks noGrp="1" noChangeArrowheads="1"/>
          </p:cNvSpPr>
          <p:nvPr>
            <p:ph type="title"/>
          </p:nvPr>
        </p:nvSpPr>
        <p:spPr>
          <a:xfrm>
            <a:off x="119063" y="230203"/>
            <a:ext cx="8618537"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 </a:t>
            </a:r>
            <a:r>
              <a:rPr lang="el-GR" sz="2200" dirty="0" smtClean="0">
                <a:solidFill>
                  <a:srgbClr val="003882"/>
                </a:solidFill>
              </a:rPr>
              <a:t>ΠΕΤΡΟΧΗΜΙΚΑ</a:t>
            </a:r>
            <a:r>
              <a:rPr lang="el-GR" sz="900" dirty="0" smtClean="0"/>
              <a:t/>
            </a:r>
            <a:br>
              <a:rPr lang="el-GR" sz="900" dirty="0" smtClean="0"/>
            </a:br>
            <a:r>
              <a:rPr lang="el-GR" sz="2000" dirty="0" smtClean="0">
                <a:solidFill>
                  <a:srgbClr val="002960"/>
                </a:solidFill>
              </a:rPr>
              <a:t>Επίτευξη νέου </a:t>
            </a:r>
            <a:r>
              <a:rPr lang="el-GR" sz="2000" dirty="0">
                <a:solidFill>
                  <a:srgbClr val="002960"/>
                </a:solidFill>
              </a:rPr>
              <a:t>ιστορικού υψηλού </a:t>
            </a:r>
            <a:r>
              <a:rPr lang="el-GR" sz="2000" dirty="0" smtClean="0">
                <a:solidFill>
                  <a:srgbClr val="002960"/>
                </a:solidFill>
              </a:rPr>
              <a:t>κερδοφορίας, παρά την υποχώρηση των διεθνών περιθωρίων</a:t>
            </a:r>
            <a:endParaRPr lang="en-US" sz="2000" dirty="0">
              <a:solidFill>
                <a:srgbClr val="002960"/>
              </a:solidFill>
            </a:endParaRPr>
          </a:p>
        </p:txBody>
      </p:sp>
      <p:sp>
        <p:nvSpPr>
          <p:cNvPr id="10" name="Rectangle 2"/>
          <p:cNvSpPr txBox="1">
            <a:spLocks noChangeArrowheads="1"/>
          </p:cNvSpPr>
          <p:nvPr/>
        </p:nvSpPr>
        <p:spPr>
          <a:xfrm>
            <a:off x="520724" y="3216721"/>
            <a:ext cx="7920000" cy="1080120"/>
          </a:xfrm>
          <a:prstGeom prst="rect">
            <a:avLst/>
          </a:prstGeom>
        </p:spPr>
        <p:txBody>
          <a:bodyPr lIns="97628" tIns="48814" rIns="97628" bIns="48814"/>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356786" lvl="1" indent="-177598" algn="just" defTabSz="894325" eaLnBrk="1" hangingPunct="1">
              <a:lnSpc>
                <a:spcPct val="150000"/>
              </a:lnSpc>
              <a:spcBef>
                <a:spcPts val="1200"/>
              </a:spcBef>
              <a:buSzPct val="120000"/>
              <a:buFontTx/>
              <a:buChar char="•"/>
              <a:defRPr/>
            </a:pPr>
            <a:r>
              <a:rPr lang="el-GR" sz="1800" b="0" dirty="0" smtClean="0">
                <a:latin typeface="Arial" panose="020B0604020202020204" pitchFamily="34" charset="0"/>
                <a:cs typeface="Arial" panose="020B0604020202020204" pitchFamily="34" charset="0"/>
              </a:rPr>
              <a:t>Αύξηση παραγωγής και πωλήσεων πολυπροπυλενίου</a:t>
            </a:r>
          </a:p>
          <a:p>
            <a:pPr marL="356786" lvl="1" indent="-177598" algn="just" defTabSz="894325" eaLnBrk="1" hangingPunct="1">
              <a:lnSpc>
                <a:spcPct val="150000"/>
              </a:lnSpc>
              <a:spcBef>
                <a:spcPts val="1200"/>
              </a:spcBef>
              <a:buSzPct val="120000"/>
              <a:buFontTx/>
              <a:buChar char="•"/>
              <a:defRPr/>
            </a:pPr>
            <a:r>
              <a:rPr lang="el-GR" sz="1800" b="0" dirty="0" smtClean="0">
                <a:latin typeface="Arial" panose="020B0604020202020204" pitchFamily="34" charset="0"/>
                <a:cs typeface="Arial" panose="020B0604020202020204" pitchFamily="34" charset="0"/>
              </a:rPr>
              <a:t>Ενίσχυση καθετοποίησης διυλιστηρίου Ασπροπύργου με χημικά εργοστάσια στη Θεσσαλονίκη</a:t>
            </a:r>
            <a:endParaRPr lang="el-GR" sz="1800" b="0" dirty="0">
              <a:latin typeface="Arial" panose="020B0604020202020204" pitchFamily="34" charset="0"/>
              <a:cs typeface="Arial" panose="020B0604020202020204" pitchFamily="34" charset="0"/>
            </a:endParaRPr>
          </a:p>
        </p:txBody>
      </p:sp>
      <p:sp>
        <p:nvSpPr>
          <p:cNvPr id="9" name="Text Box 11"/>
          <p:cNvSpPr txBox="1">
            <a:spLocks noChangeArrowheads="1"/>
          </p:cNvSpPr>
          <p:nvPr/>
        </p:nvSpPr>
        <p:spPr bwMode="auto">
          <a:xfrm>
            <a:off x="160364" y="6478613"/>
            <a:ext cx="6200775" cy="3692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Εξαιρούνται αποτελέσματα από επίδραση αποθεμάτων και άλλα μη λειτουργικά στοιχεία. </a:t>
            </a:r>
          </a:p>
          <a:p>
            <a:pPr marL="456677" indent="-456677"/>
            <a:endParaRPr lang="el-GR" sz="900" b="0" i="1" dirty="0">
              <a:solidFill>
                <a:schemeClr val="tx1"/>
              </a:solidFill>
            </a:endParaRPr>
          </a:p>
        </p:txBody>
      </p:sp>
      <p:sp>
        <p:nvSpPr>
          <p:cNvPr id="7" name="TextBox 6"/>
          <p:cNvSpPr txBox="1"/>
          <p:nvPr/>
        </p:nvSpPr>
        <p:spPr>
          <a:xfrm>
            <a:off x="-2580512" y="1416523"/>
            <a:ext cx="332563" cy="187224"/>
          </a:xfrm>
          <a:prstGeom prst="rect">
            <a:avLst/>
          </a:prstGeom>
          <a:solidFill>
            <a:schemeClr val="bg2">
              <a:lumMod val="75000"/>
            </a:schemeClr>
          </a:solidFill>
        </p:spPr>
        <p:txBody>
          <a:bodyPr wrap="square" lIns="91356" tIns="45678" rIns="91356" bIns="45678" rtlCol="0">
            <a:spAutoFit/>
          </a:bodyPr>
          <a:lstStyle/>
          <a:p>
            <a:endParaRPr lang="el-GR" sz="600" dirty="0"/>
          </a:p>
        </p:txBody>
      </p:sp>
      <p:cxnSp>
        <p:nvCxnSpPr>
          <p:cNvPr id="11" name="Straight Connector 10"/>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3405473111"/>
              </p:ext>
            </p:extLst>
          </p:nvPr>
        </p:nvGraphicFramePr>
        <p:xfrm>
          <a:off x="1600399" y="1776561"/>
          <a:ext cx="5616624" cy="690280"/>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2016</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2015</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100</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93</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+8%</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119063" y="230203"/>
            <a:ext cx="8618537" cy="954107"/>
          </a:xfrm>
        </p:spPr>
        <p:txBody>
          <a:bodyPr/>
          <a:lstStyle/>
          <a:p>
            <a:pPr defTabSz="913351" eaLnBrk="1" hangingPunct="1"/>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 </a:t>
            </a:r>
            <a:r>
              <a:rPr lang="el-GR" sz="2200" dirty="0" smtClean="0">
                <a:solidFill>
                  <a:srgbClr val="003882"/>
                </a:solidFill>
              </a:rPr>
              <a:t>ΕΜΠΟΡΙΑ</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Σταθεροποίηση κερδοφορίας εγχώριας εμπορίας σε υψηλά επίπεδα. Μικρή υποχώρηση στις διεθνείς δραστηριότητες λόγω περιθωρίων</a:t>
            </a:r>
            <a:endParaRPr lang="el-GR" sz="2000" dirty="0">
              <a:solidFill>
                <a:srgbClr val="002960"/>
              </a:solidFill>
            </a:endParaRPr>
          </a:p>
        </p:txBody>
      </p:sp>
      <p:sp>
        <p:nvSpPr>
          <p:cNvPr id="116739" name="Rectangle 2"/>
          <p:cNvSpPr txBox="1">
            <a:spLocks noChangeArrowheads="1"/>
          </p:cNvSpPr>
          <p:nvPr/>
        </p:nvSpPr>
        <p:spPr bwMode="auto">
          <a:xfrm>
            <a:off x="376262" y="2928689"/>
            <a:ext cx="8147026" cy="2862322"/>
          </a:xfrm>
          <a:prstGeom prst="rect">
            <a:avLst/>
          </a:prstGeom>
          <a:noFill/>
          <a:ln w="9525">
            <a:noFill/>
            <a:miter lim="800000"/>
            <a:headEnd/>
            <a:tailEnd/>
          </a:ln>
        </p:spPr>
        <p:txBody>
          <a:bodyPr wrap="square" lIns="0" tIns="0" rIns="0" bIns="0">
            <a:spAutoFit/>
          </a:bodyPr>
          <a:lstStyle>
            <a:defPPr>
              <a:defRPr lang="en-US"/>
            </a:defPPr>
            <a:lvl2pPr marL="357108" lvl="1" indent="-177760" defTabSz="895153">
              <a:lnSpc>
                <a:spcPct val="150000"/>
              </a:lnSpc>
              <a:spcBef>
                <a:spcPts val="1200"/>
              </a:spcBef>
              <a:buSzPct val="120000"/>
              <a:buFontTx/>
              <a:buChar char="•"/>
              <a:defRPr sz="1800" b="0">
                <a:solidFill>
                  <a:schemeClr val="tx1"/>
                </a:solidFill>
              </a:defRPr>
            </a:lvl2pPr>
          </a:lstStyle>
          <a:p>
            <a:pPr marL="179348" lvl="1" indent="0" algn="just">
              <a:lnSpc>
                <a:spcPct val="100000"/>
              </a:lnSpc>
              <a:buNone/>
            </a:pPr>
            <a:r>
              <a:rPr lang="el-GR" b="1" dirty="0" smtClean="0"/>
              <a:t>ΕΓΧΩΡΙΑ ΕΜΠΟΡΙΑ</a:t>
            </a:r>
          </a:p>
          <a:p>
            <a:pPr lvl="1" algn="just">
              <a:lnSpc>
                <a:spcPct val="100000"/>
              </a:lnSpc>
            </a:pPr>
            <a:r>
              <a:rPr lang="el-GR" dirty="0" smtClean="0"/>
              <a:t>Αύξηση όγκων πωλήσεων στις περισσότερες δραστηριότητες</a:t>
            </a:r>
          </a:p>
          <a:p>
            <a:pPr lvl="1" algn="just">
              <a:lnSpc>
                <a:spcPct val="100000"/>
              </a:lnSpc>
            </a:pPr>
            <a:r>
              <a:rPr lang="el-GR" dirty="0" smtClean="0"/>
              <a:t>Περαιτέρω αύξηση μεριδίων αγοράς</a:t>
            </a:r>
          </a:p>
          <a:p>
            <a:pPr marL="179348" lvl="1" indent="0" algn="just">
              <a:lnSpc>
                <a:spcPct val="100000"/>
              </a:lnSpc>
              <a:buNone/>
            </a:pPr>
            <a:endParaRPr lang="el-GR" b="1" dirty="0" smtClean="0"/>
          </a:p>
          <a:p>
            <a:pPr marL="179348" lvl="1" indent="0" algn="just">
              <a:lnSpc>
                <a:spcPct val="100000"/>
              </a:lnSpc>
              <a:buNone/>
            </a:pPr>
            <a:r>
              <a:rPr lang="el-GR" b="1" dirty="0" smtClean="0"/>
              <a:t>ΔΙΕΘΝΕΙΣ ΔΡΑΣΤΗΡΙΟΤΗΤΕΣ</a:t>
            </a:r>
            <a:endParaRPr lang="en-GB" b="1" dirty="0" smtClean="0"/>
          </a:p>
          <a:p>
            <a:pPr lvl="1" algn="just">
              <a:lnSpc>
                <a:spcPct val="100000"/>
              </a:lnSpc>
            </a:pPr>
            <a:r>
              <a:rPr lang="el-GR" dirty="0" smtClean="0"/>
              <a:t>Τα αδύναμα περιθώρια σε Βουλγαρία και Σερβία επηρέασαν την κερδοφορία</a:t>
            </a:r>
          </a:p>
          <a:p>
            <a:pPr lvl="1" algn="just">
              <a:lnSpc>
                <a:spcPct val="100000"/>
              </a:lnSpc>
            </a:pPr>
            <a:r>
              <a:rPr lang="el-GR" dirty="0" smtClean="0"/>
              <a:t>Υψηλός βαθμός καθετοποίηση </a:t>
            </a:r>
            <a:r>
              <a:rPr lang="el-GR" dirty="0"/>
              <a:t>με τα διυλιστήρια του </a:t>
            </a:r>
            <a:r>
              <a:rPr lang="el-GR" dirty="0" smtClean="0"/>
              <a:t>Ομίλου</a:t>
            </a:r>
            <a:endParaRPr lang="el-GR" dirty="0"/>
          </a:p>
        </p:txBody>
      </p:sp>
      <p:sp>
        <p:nvSpPr>
          <p:cNvPr id="116741" name="Text Box 11"/>
          <p:cNvSpPr txBox="1">
            <a:spLocks noChangeArrowheads="1"/>
          </p:cNvSpPr>
          <p:nvPr/>
        </p:nvSpPr>
        <p:spPr bwMode="auto">
          <a:xfrm>
            <a:off x="160364" y="6386532"/>
            <a:ext cx="6200775" cy="215339"/>
          </a:xfrm>
          <a:prstGeom prst="rect">
            <a:avLst/>
          </a:prstGeom>
          <a:noFill/>
          <a:ln w="9525">
            <a:noFill/>
            <a:miter lim="800000"/>
            <a:headEnd/>
            <a:tailEnd/>
          </a:ln>
        </p:spPr>
        <p:txBody>
          <a:bodyPr lIns="91336" tIns="45668" rIns="91336" bIns="45668">
            <a:spAutoFit/>
          </a:bodyPr>
          <a:lstStyle/>
          <a:p>
            <a:pPr marL="456677" indent="-456677"/>
            <a:r>
              <a:rPr lang="el-GR" sz="800" b="0" i="1" dirty="0">
                <a:solidFill>
                  <a:schemeClr val="tx1"/>
                </a:solidFill>
              </a:rPr>
              <a:t>(*)     Εξαιρούνται αποτελέσματα από επίδραση αποθεμάτων και άλλα μη λειτουργικά στοιχεία</a:t>
            </a:r>
          </a:p>
        </p:txBody>
      </p:sp>
      <p:cxnSp>
        <p:nvCxnSpPr>
          <p:cNvPr id="10" name="Straight Connector 9"/>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17</a:t>
            </a:fld>
            <a:endParaRPr lang="en-US" sz="1000" b="0" dirty="0">
              <a:solidFill>
                <a:schemeClr val="tx1"/>
              </a:solidFill>
            </a:endParaRPr>
          </a:p>
        </p:txBody>
      </p:sp>
      <p:pic>
        <p:nvPicPr>
          <p:cNvPr id="14"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4110956757"/>
              </p:ext>
            </p:extLst>
          </p:nvPr>
        </p:nvGraphicFramePr>
        <p:xfrm>
          <a:off x="1456383" y="1590337"/>
          <a:ext cx="5616624" cy="690280"/>
        </p:xfrm>
        <a:graphic>
          <a:graphicData uri="http://schemas.openxmlformats.org/drawingml/2006/table">
            <a:tbl>
              <a:tblPr>
                <a:tableStyleId>{9D7B26C5-4107-4FEC-AEDC-1716B250A1EF}</a:tableStyleId>
              </a:tblPr>
              <a:tblGrid>
                <a:gridCol w="2732412"/>
                <a:gridCol w="1459098"/>
                <a:gridCol w="754472"/>
                <a:gridCol w="670642"/>
              </a:tblGrid>
              <a:tr h="335280">
                <a:tc>
                  <a:txBody>
                    <a:bodyPr/>
                    <a:lstStyle/>
                    <a:p>
                      <a:pPr algn="l"/>
                      <a:r>
                        <a:rPr lang="el-GR" sz="1400" i="1" dirty="0" smtClean="0"/>
                        <a:t>Σε</a:t>
                      </a:r>
                      <a:r>
                        <a:rPr lang="el-GR" sz="1400" i="1" baseline="0" dirty="0" smtClean="0"/>
                        <a:t> εκατ. ευρώ</a:t>
                      </a:r>
                      <a:endParaRPr lang="el-GR" sz="1600" i="1" dirty="0"/>
                    </a:p>
                  </a:txBody>
                  <a:tcPr anchor="b">
                    <a:lnB w="12700" cap="flat" cmpd="sng" algn="ctr">
                      <a:solidFill>
                        <a:schemeClr val="tx1"/>
                      </a:solidFill>
                      <a:prstDash val="solid"/>
                      <a:round/>
                      <a:headEnd type="none" w="med" len="med"/>
                      <a:tailEnd type="none" w="med" len="med"/>
                    </a:lnB>
                  </a:tcPr>
                </a:tc>
                <a:tc>
                  <a:txBody>
                    <a:bodyPr/>
                    <a:lstStyle/>
                    <a:p>
                      <a:pPr algn="r"/>
                      <a:r>
                        <a:rPr lang="el-GR" sz="1600" b="1" dirty="0" smtClean="0"/>
                        <a:t>2016</a:t>
                      </a:r>
                      <a:endParaRPr lang="el-GR" sz="1600" b="1" dirty="0"/>
                    </a:p>
                  </a:txBody>
                  <a:tcPr>
                    <a:lnB w="12700" cap="flat" cmpd="sng" algn="ctr">
                      <a:solidFill>
                        <a:schemeClr val="tx1"/>
                      </a:solidFill>
                      <a:prstDash val="solid"/>
                      <a:round/>
                      <a:headEnd type="none" w="med" len="med"/>
                      <a:tailEnd type="none" w="med" len="med"/>
                    </a:lnB>
                  </a:tcPr>
                </a:tc>
                <a:tc>
                  <a:txBody>
                    <a:bodyPr/>
                    <a:lstStyle/>
                    <a:p>
                      <a:pPr algn="r"/>
                      <a:r>
                        <a:rPr lang="el-GR" sz="1600" dirty="0" smtClean="0"/>
                        <a:t>2015</a:t>
                      </a:r>
                      <a:endParaRPr lang="el-GR" sz="1600" dirty="0"/>
                    </a:p>
                  </a:txBody>
                  <a:tcPr>
                    <a:lnB w="12700" cap="flat" cmpd="sng" algn="ctr">
                      <a:solidFill>
                        <a:schemeClr val="tx1"/>
                      </a:solidFill>
                      <a:prstDash val="solid"/>
                      <a:round/>
                      <a:headEnd type="none" w="med" len="med"/>
                      <a:tailEnd type="none" w="med" len="med"/>
                    </a:lnB>
                  </a:tcPr>
                </a:tc>
                <a:tc>
                  <a:txBody>
                    <a:bodyPr/>
                    <a:lstStyle/>
                    <a:p>
                      <a:pPr algn="r"/>
                      <a:r>
                        <a:rPr lang="el-GR" sz="1400" i="1" dirty="0" smtClean="0"/>
                        <a:t>Δ%</a:t>
                      </a:r>
                      <a:endParaRPr lang="el-GR" sz="1400" i="1" dirty="0"/>
                    </a:p>
                  </a:txBody>
                  <a:tcPr>
                    <a:lnB w="12700" cap="flat" cmpd="sng" algn="ctr">
                      <a:solidFill>
                        <a:schemeClr val="tx1"/>
                      </a:solidFill>
                      <a:prstDash val="solid"/>
                      <a:round/>
                      <a:headEnd type="none" w="med" len="med"/>
                      <a:tailEnd type="none" w="med" len="med"/>
                    </a:lnB>
                  </a:tcPr>
                </a:tc>
              </a:tr>
              <a:tr h="355000">
                <a:tc>
                  <a:txBody>
                    <a:bodyPr/>
                    <a:lstStyle/>
                    <a:p>
                      <a:pPr algn="l"/>
                      <a:r>
                        <a:rPr lang="el-GR" sz="1600" b="1" dirty="0" smtClean="0"/>
                        <a:t>Συγκρίσιμο</a:t>
                      </a:r>
                      <a:r>
                        <a:rPr lang="el-GR" sz="1600" b="1" baseline="0" dirty="0" smtClean="0"/>
                        <a:t> </a:t>
                      </a:r>
                      <a:r>
                        <a:rPr lang="en-GB" sz="1600" b="1" baseline="0" dirty="0" smtClean="0"/>
                        <a:t>EBITDA*</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b="1" dirty="0" smtClean="0"/>
                        <a:t>101</a:t>
                      </a:r>
                      <a:endParaRPr lang="el-GR" sz="1600" b="1" dirty="0"/>
                    </a:p>
                  </a:txBody>
                  <a:tcPr>
                    <a:lnT w="12700" cap="flat" cmpd="sng" algn="ctr">
                      <a:solidFill>
                        <a:schemeClr val="tx1"/>
                      </a:solidFill>
                      <a:prstDash val="solid"/>
                      <a:round/>
                      <a:headEnd type="none" w="med" len="med"/>
                      <a:tailEnd type="none" w="med" len="med"/>
                    </a:lnT>
                  </a:tcPr>
                </a:tc>
                <a:tc>
                  <a:txBody>
                    <a:bodyPr/>
                    <a:lstStyle/>
                    <a:p>
                      <a:pPr algn="r"/>
                      <a:r>
                        <a:rPr lang="el-GR" sz="1600" dirty="0" smtClean="0"/>
                        <a:t>107</a:t>
                      </a:r>
                      <a:endParaRPr lang="el-GR" sz="1600" dirty="0"/>
                    </a:p>
                  </a:txBody>
                  <a:tcPr>
                    <a:lnT w="12700" cap="flat" cmpd="sng" algn="ctr">
                      <a:solidFill>
                        <a:schemeClr val="tx1"/>
                      </a:solidFill>
                      <a:prstDash val="solid"/>
                      <a:round/>
                      <a:headEnd type="none" w="med" len="med"/>
                      <a:tailEnd type="none" w="med" len="med"/>
                    </a:lnT>
                  </a:tcPr>
                </a:tc>
                <a:tc>
                  <a:txBody>
                    <a:bodyPr/>
                    <a:lstStyle/>
                    <a:p>
                      <a:pPr algn="r"/>
                      <a:r>
                        <a:rPr lang="el-GR" sz="1400" i="1" dirty="0" smtClean="0"/>
                        <a:t>-6%</a:t>
                      </a:r>
                      <a:endParaRPr lang="el-GR" sz="1400" i="1"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200742"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618537"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a:t>
            </a:r>
            <a:r>
              <a:rPr lang="en-US" sz="2200" dirty="0" smtClean="0">
                <a:solidFill>
                  <a:srgbClr val="003882"/>
                </a:solidFill>
              </a:rPr>
              <a:t>6:</a:t>
            </a:r>
            <a:r>
              <a:rPr lang="el-GR" sz="2200" dirty="0" smtClean="0">
                <a:solidFill>
                  <a:srgbClr val="003882"/>
                </a:solidFill>
              </a:rPr>
              <a:t> </a:t>
            </a:r>
            <a:r>
              <a:rPr lang="el-GR" sz="2200" dirty="0">
                <a:solidFill>
                  <a:srgbClr val="003882"/>
                </a:solidFill>
              </a:rPr>
              <a:t>ΕΡΕΥΝΑ </a:t>
            </a:r>
            <a:r>
              <a:rPr lang="el-GR" sz="2200" dirty="0" smtClean="0">
                <a:solidFill>
                  <a:srgbClr val="003882"/>
                </a:solidFill>
              </a:rPr>
              <a:t>ΚΑΙ ΠΑΡΑΓΩΓΗ</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Πρόοδος ερευνητικών εργασιών στην Ελλάδα και διεύρυνση χαρτοφυλακίου</a:t>
            </a:r>
            <a:endParaRPr lang="en-US" sz="1800" dirty="0">
              <a:solidFill>
                <a:srgbClr val="002960"/>
              </a:solidFill>
            </a:endParaRPr>
          </a:p>
        </p:txBody>
      </p:sp>
      <p:sp>
        <p:nvSpPr>
          <p:cNvPr id="17" name="Rectangle 2"/>
          <p:cNvSpPr txBox="1">
            <a:spLocks noChangeArrowheads="1"/>
          </p:cNvSpPr>
          <p:nvPr>
            <p:custDataLst>
              <p:tags r:id="rId4"/>
            </p:custDataLst>
          </p:nvPr>
        </p:nvSpPr>
        <p:spPr>
          <a:xfrm>
            <a:off x="158751" y="1376589"/>
            <a:ext cx="8642448" cy="4720452"/>
          </a:xfrm>
          <a:prstGeom prst="rect">
            <a:avLst/>
          </a:prstGeom>
        </p:spPr>
        <p:txBody>
          <a:bodyPr lIns="97718" tIns="48860" rIns="97718" bIns="48860" anchor="ctr">
            <a:sp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lvl="1" algn="just" eaLnBrk="1" hangingPunct="1">
              <a:lnSpc>
                <a:spcPct val="150000"/>
              </a:lnSpc>
              <a:spcBef>
                <a:spcPts val="100"/>
              </a:spcBef>
              <a:buFont typeface="Arial" pitchFamily="34" charset="0"/>
              <a:buChar char="•"/>
              <a:defRPr/>
            </a:pPr>
            <a:r>
              <a:rPr lang="el-GR" sz="1800" dirty="0" err="1" smtClean="0">
                <a:latin typeface="Arial" panose="020B0604020202020204" pitchFamily="34" charset="0"/>
                <a:cs typeface="Arial" panose="020B0604020202020204" pitchFamily="34" charset="0"/>
              </a:rPr>
              <a:t>Δυτ</a:t>
            </a:r>
            <a:r>
              <a:rPr lang="el-GR" sz="1800" dirty="0" smtClean="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Πατραϊκός Κόλπος </a:t>
            </a:r>
            <a:r>
              <a:rPr lang="el-GR" sz="1800" b="0" dirty="0">
                <a:latin typeface="Arial" panose="020B0604020202020204" pitchFamily="34" charset="0"/>
                <a:cs typeface="Arial" panose="020B0604020202020204" pitchFamily="34" charset="0"/>
              </a:rPr>
              <a:t>(</a:t>
            </a:r>
            <a:r>
              <a:rPr lang="el-GR" sz="1800" b="0" dirty="0" smtClean="0">
                <a:latin typeface="Arial" panose="020B0604020202020204" pitchFamily="34" charset="0"/>
                <a:cs typeface="Arial" panose="020B0604020202020204" pitchFamily="34" charset="0"/>
              </a:rPr>
              <a:t>ΕΛΠΕ 50% Διαχειριστής</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 </a:t>
            </a:r>
            <a:r>
              <a:rPr lang="en-GB" sz="1800" b="0" dirty="0" smtClean="0">
                <a:latin typeface="Arial" panose="020B0604020202020204" pitchFamily="34" charset="0"/>
                <a:cs typeface="Arial" panose="020B0604020202020204" pitchFamily="34" charset="0"/>
              </a:rPr>
              <a:t>Edison</a:t>
            </a:r>
            <a:r>
              <a:rPr lang="el-GR" sz="1800" b="0" dirty="0" smtClean="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International 50%):</a:t>
            </a:r>
            <a:r>
              <a:rPr lang="el-GR" sz="1800" b="0" dirty="0" smtClean="0">
                <a:latin typeface="Arial" panose="020B0604020202020204" pitchFamily="34" charset="0"/>
                <a:cs typeface="Arial" panose="020B0604020202020204" pitchFamily="34" charset="0"/>
              </a:rPr>
              <a:t> Εκτέλεση</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3</a:t>
            </a:r>
            <a:r>
              <a:rPr lang="en-US" sz="1800" b="0" dirty="0" smtClean="0">
                <a:latin typeface="Arial" panose="020B0604020202020204" pitchFamily="34" charset="0"/>
                <a:cs typeface="Arial" panose="020B0604020202020204" pitchFamily="34" charset="0"/>
              </a:rPr>
              <a:t>D </a:t>
            </a:r>
            <a:r>
              <a:rPr lang="el-GR" sz="1800" b="0" dirty="0" smtClean="0">
                <a:latin typeface="Arial" panose="020B0604020202020204" pitchFamily="34" charset="0"/>
                <a:cs typeface="Arial" panose="020B0604020202020204" pitchFamily="34" charset="0"/>
              </a:rPr>
              <a:t>σεισμικών </a:t>
            </a:r>
            <a:r>
              <a:rPr lang="en-US" sz="1800" b="0" dirty="0" smtClean="0">
                <a:latin typeface="Arial" panose="020B0604020202020204" pitchFamily="34" charset="0"/>
                <a:cs typeface="Arial" panose="020B0604020202020204" pitchFamily="34" charset="0"/>
              </a:rPr>
              <a:t>1.82</a:t>
            </a:r>
            <a:r>
              <a:rPr lang="el-GR" sz="1800" b="0" dirty="0">
                <a:latin typeface="Arial" panose="020B0604020202020204" pitchFamily="34" charset="0"/>
                <a:cs typeface="Arial" panose="020B0604020202020204" pitchFamily="34" charset="0"/>
              </a:rPr>
              <a:t>0</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τετ. </a:t>
            </a:r>
            <a:r>
              <a:rPr lang="el-GR" sz="1800" b="0" dirty="0" err="1" smtClean="0">
                <a:latin typeface="Arial" panose="020B0604020202020204" pitchFamily="34" charset="0"/>
                <a:cs typeface="Arial" panose="020B0604020202020204" pitchFamily="34" charset="0"/>
              </a:rPr>
              <a:t>χλμ</a:t>
            </a:r>
            <a:r>
              <a:rPr lang="el-GR" sz="1800" b="0" dirty="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και 325 χλμ. </a:t>
            </a:r>
            <a:r>
              <a:rPr lang="en-US" sz="1800" b="0" dirty="0" smtClean="0">
                <a:latin typeface="Arial" panose="020B0604020202020204" pitchFamily="34" charset="0"/>
                <a:cs typeface="Arial" panose="020B0604020202020204" pitchFamily="34" charset="0"/>
              </a:rPr>
              <a:t>2D </a:t>
            </a:r>
            <a:r>
              <a:rPr lang="el-GR" sz="1800" b="0" dirty="0" smtClean="0">
                <a:latin typeface="Arial" panose="020B0604020202020204" pitchFamily="34" charset="0"/>
                <a:cs typeface="Arial" panose="020B0604020202020204" pitchFamily="34" charset="0"/>
              </a:rPr>
              <a:t>καθώς και γεωλογικών &amp; γεωφυσικών εργασιών με σεβασμό προς το περιβάλλον και τοπικές κοινωνίες. </a:t>
            </a:r>
          </a:p>
          <a:p>
            <a:pPr marL="179388" lvl="1" indent="0" algn="just" eaLnBrk="1" hangingPunct="1">
              <a:lnSpc>
                <a:spcPct val="150000"/>
              </a:lnSpc>
              <a:spcBef>
                <a:spcPts val="100"/>
              </a:spcBef>
              <a:buNone/>
              <a:defRPr/>
            </a:pPr>
            <a:endParaRPr lang="el-GR" sz="1800" b="0" dirty="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r>
              <a:rPr lang="el-GR" sz="1800" dirty="0" smtClean="0">
                <a:latin typeface="Arial" panose="020B0604020202020204" pitchFamily="34" charset="0"/>
                <a:cs typeface="Arial" panose="020B0604020202020204" pitchFamily="34" charset="0"/>
              </a:rPr>
              <a:t>Θαλάσσιες </a:t>
            </a:r>
            <a:r>
              <a:rPr lang="el-GR" sz="1800" dirty="0" err="1" smtClean="0">
                <a:latin typeface="Arial" panose="020B0604020202020204" pitchFamily="34" charset="0"/>
                <a:cs typeface="Arial" panose="020B0604020202020204" pitchFamily="34" charset="0"/>
              </a:rPr>
              <a:t>Περι</a:t>
            </a:r>
            <a:r>
              <a:rPr lang="en-US" sz="1800" dirty="0" smtClean="0">
                <a:latin typeface="Arial" panose="020B0604020202020204" pitchFamily="34" charset="0"/>
                <a:cs typeface="Arial" panose="020B0604020202020204" pitchFamily="34" charset="0"/>
              </a:rPr>
              <a:t>o</a:t>
            </a:r>
            <a:r>
              <a:rPr lang="el-GR" sz="1800" dirty="0" err="1" smtClean="0">
                <a:latin typeface="Arial" panose="020B0604020202020204" pitchFamily="34" charset="0"/>
                <a:cs typeface="Arial" panose="020B0604020202020204" pitchFamily="34" charset="0"/>
              </a:rPr>
              <a:t>χές</a:t>
            </a:r>
            <a:r>
              <a:rPr lang="el-GR" sz="1800" dirty="0" smtClean="0">
                <a:latin typeface="Arial" panose="020B0604020202020204" pitchFamily="34" charset="0"/>
                <a:cs typeface="Arial" panose="020B0604020202020204" pitchFamily="34" charset="0"/>
              </a:rPr>
              <a:t> 2,</a:t>
            </a:r>
            <a:r>
              <a:rPr lang="en-US" sz="1800"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10 και 1</a:t>
            </a:r>
            <a:r>
              <a:rPr lang="en-US" sz="180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Ολοκληρώθηκε </a:t>
            </a:r>
            <a:r>
              <a:rPr lang="el-GR" sz="1800" b="0" dirty="0">
                <a:latin typeface="Arial" panose="020B0604020202020204" pitchFamily="34" charset="0"/>
                <a:cs typeface="Arial" panose="020B0604020202020204" pitchFamily="34" charset="0"/>
              </a:rPr>
              <a:t>και μονογραφήθηκε η Σύμβαση Μίσθωσης για </a:t>
            </a:r>
            <a:r>
              <a:rPr lang="el-GR" sz="1800" b="0" dirty="0" smtClean="0">
                <a:latin typeface="Arial" panose="020B0604020202020204" pitchFamily="34" charset="0"/>
                <a:cs typeface="Arial" panose="020B0604020202020204" pitchFamily="34" charset="0"/>
              </a:rPr>
              <a:t>περιοχή </a:t>
            </a:r>
            <a:r>
              <a:rPr lang="el-GR" sz="1800" b="0" dirty="0">
                <a:latin typeface="Arial" panose="020B0604020202020204" pitchFamily="34" charset="0"/>
                <a:cs typeface="Arial" panose="020B0604020202020204" pitchFamily="34" charset="0"/>
              </a:rPr>
              <a:t>2 </a:t>
            </a:r>
            <a:r>
              <a:rPr lang="el-GR" sz="1800" b="0" dirty="0" smtClean="0">
                <a:latin typeface="Arial" panose="020B0604020202020204" pitchFamily="34" charset="0"/>
                <a:cs typeface="Arial" panose="020B0604020202020204" pitchFamily="34" charset="0"/>
              </a:rPr>
              <a:t>(</a:t>
            </a:r>
            <a:r>
              <a:rPr lang="el-GR" sz="1800" b="0" dirty="0" err="1" smtClean="0">
                <a:latin typeface="Arial" panose="020B0604020202020204" pitchFamily="34" charset="0"/>
                <a:cs typeface="Arial" panose="020B0604020202020204" pitchFamily="34" charset="0"/>
              </a:rPr>
              <a:t>Total</a:t>
            </a:r>
            <a:r>
              <a:rPr lang="el-GR" sz="1800" b="0" dirty="0" smtClean="0">
                <a:latin typeface="Arial" panose="020B0604020202020204" pitchFamily="34" charset="0"/>
                <a:cs typeface="Arial" panose="020B0604020202020204" pitchFamily="34" charset="0"/>
              </a:rPr>
              <a:t> – Διαχειριστής</a:t>
            </a:r>
            <a:r>
              <a:rPr lang="en-US" sz="1800" b="0" dirty="0" smtClean="0">
                <a:latin typeface="Arial" panose="020B0604020202020204" pitchFamily="34" charset="0"/>
                <a:cs typeface="Arial" panose="020B0604020202020204" pitchFamily="34" charset="0"/>
              </a:rPr>
              <a:t> 50%</a:t>
            </a:r>
            <a:r>
              <a:rPr lang="el-GR" sz="1800" b="0" dirty="0" smtClean="0">
                <a:latin typeface="Arial" panose="020B0604020202020204" pitchFamily="34" charset="0"/>
                <a:cs typeface="Arial" panose="020B0604020202020204" pitchFamily="34" charset="0"/>
              </a:rPr>
              <a:t>, </a:t>
            </a:r>
            <a:r>
              <a:rPr lang="el-GR" sz="1800" b="0" dirty="0" err="1" smtClean="0">
                <a:latin typeface="Arial" panose="020B0604020202020204" pitchFamily="34" charset="0"/>
                <a:cs typeface="Arial" panose="020B0604020202020204" pitchFamily="34" charset="0"/>
              </a:rPr>
              <a:t>Edison</a:t>
            </a:r>
            <a:r>
              <a:rPr lang="en-US" sz="1800" b="0" dirty="0" smtClean="0">
                <a:latin typeface="Arial" panose="020B0604020202020204" pitchFamily="34" charset="0"/>
                <a:cs typeface="Arial" panose="020B0604020202020204" pitchFamily="34" charset="0"/>
              </a:rPr>
              <a:t> 25%</a:t>
            </a:r>
            <a:r>
              <a:rPr lang="el-GR" sz="1800" b="0" dirty="0" smtClean="0">
                <a:latin typeface="Arial" panose="020B0604020202020204" pitchFamily="34" charset="0"/>
                <a:cs typeface="Arial" panose="020B0604020202020204" pitchFamily="34" charset="0"/>
              </a:rPr>
              <a:t> </a:t>
            </a:r>
            <a:r>
              <a:rPr lang="el-GR" sz="1800" b="0" dirty="0">
                <a:latin typeface="Arial" panose="020B0604020202020204" pitchFamily="34" charset="0"/>
                <a:cs typeface="Arial" panose="020B0604020202020204" pitchFamily="34" charset="0"/>
              </a:rPr>
              <a:t>και </a:t>
            </a:r>
            <a:r>
              <a:rPr lang="el-GR" sz="1800" b="0" dirty="0" smtClean="0">
                <a:latin typeface="Arial" panose="020B0604020202020204" pitchFamily="34" charset="0"/>
                <a:cs typeface="Arial" panose="020B0604020202020204" pitchFamily="34" charset="0"/>
              </a:rPr>
              <a:t>ΕΛΠΕ</a:t>
            </a:r>
            <a:r>
              <a:rPr lang="en-US" sz="1800" b="0" dirty="0" smtClean="0">
                <a:latin typeface="Arial" panose="020B0604020202020204" pitchFamily="34" charset="0"/>
                <a:cs typeface="Arial" panose="020B0604020202020204" pitchFamily="34" charset="0"/>
              </a:rPr>
              <a:t> 25%</a:t>
            </a:r>
            <a:r>
              <a:rPr lang="el-GR" sz="1800" b="0" dirty="0" smtClean="0">
                <a:latin typeface="Arial" panose="020B0604020202020204" pitchFamily="34" charset="0"/>
                <a:cs typeface="Arial" panose="020B0604020202020204" pitchFamily="34" charset="0"/>
              </a:rPr>
              <a:t>)</a:t>
            </a:r>
            <a:r>
              <a:rPr lang="en-US" sz="1800" b="0" dirty="0" smtClean="0">
                <a:latin typeface="Arial" panose="020B0604020202020204" pitchFamily="34" charset="0"/>
                <a:cs typeface="Arial" panose="020B0604020202020204" pitchFamily="34" charset="0"/>
              </a:rPr>
              <a:t>,</a:t>
            </a:r>
            <a:r>
              <a:rPr lang="el-GR" sz="1800" b="0" dirty="0" smtClean="0">
                <a:latin typeface="Arial" panose="020B0604020202020204" pitchFamily="34" charset="0"/>
                <a:cs typeface="Arial" panose="020B0604020202020204" pitchFamily="34" charset="0"/>
              </a:rPr>
              <a:t> σε </a:t>
            </a:r>
            <a:r>
              <a:rPr lang="el-GR" sz="1800" b="0" dirty="0">
                <a:latin typeface="Arial" panose="020B0604020202020204" pitchFamily="34" charset="0"/>
                <a:cs typeface="Arial" panose="020B0604020202020204" pitchFamily="34" charset="0"/>
              </a:rPr>
              <a:t>εξέλιξη </a:t>
            </a:r>
            <a:r>
              <a:rPr lang="el-GR" sz="1800" b="0" dirty="0" smtClean="0">
                <a:latin typeface="Arial" panose="020B0604020202020204" pitchFamily="34" charset="0"/>
                <a:cs typeface="Arial" panose="020B0604020202020204" pitchFamily="34" charset="0"/>
              </a:rPr>
              <a:t>διαπραγμάτευση </a:t>
            </a:r>
            <a:r>
              <a:rPr lang="el-GR" sz="1800" b="0" dirty="0">
                <a:latin typeface="Arial" panose="020B0604020202020204" pitchFamily="34" charset="0"/>
                <a:cs typeface="Arial" panose="020B0604020202020204" pitchFamily="34" charset="0"/>
              </a:rPr>
              <a:t>για </a:t>
            </a:r>
            <a:r>
              <a:rPr lang="el-GR" sz="1800" b="0" dirty="0" smtClean="0">
                <a:latin typeface="Arial" panose="020B0604020202020204" pitchFamily="34" charset="0"/>
                <a:cs typeface="Arial" panose="020B0604020202020204" pitchFamily="34" charset="0"/>
              </a:rPr>
              <a:t>περιοχές </a:t>
            </a:r>
            <a:r>
              <a:rPr lang="el-GR" sz="1800" b="0" dirty="0">
                <a:latin typeface="Arial" panose="020B0604020202020204" pitchFamily="34" charset="0"/>
                <a:cs typeface="Arial" panose="020B0604020202020204" pitchFamily="34" charset="0"/>
              </a:rPr>
              <a:t>1 και </a:t>
            </a:r>
            <a:r>
              <a:rPr lang="el-GR" sz="1800" b="0" dirty="0" smtClean="0">
                <a:latin typeface="Arial" panose="020B0604020202020204" pitchFamily="34" charset="0"/>
                <a:cs typeface="Arial" panose="020B0604020202020204" pitchFamily="34" charset="0"/>
              </a:rPr>
              <a:t>10</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ΕΛΠΕ </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100%</a:t>
            </a:r>
            <a:r>
              <a:rPr lang="en-US" sz="1800" b="0" dirty="0" smtClean="0">
                <a:latin typeface="Arial" panose="020B0604020202020204" pitchFamily="34" charset="0"/>
                <a:cs typeface="Arial" panose="020B0604020202020204" pitchFamily="34" charset="0"/>
              </a:rPr>
              <a:t>)</a:t>
            </a:r>
            <a:r>
              <a:rPr lang="el-GR" sz="1800" b="0" dirty="0" smtClean="0">
                <a:latin typeface="Arial" panose="020B0604020202020204" pitchFamily="34" charset="0"/>
                <a:cs typeface="Arial" panose="020B0604020202020204" pitchFamily="34" charset="0"/>
              </a:rPr>
              <a:t>.</a:t>
            </a:r>
          </a:p>
          <a:p>
            <a:pPr marL="179388" lvl="1" indent="0" algn="just" eaLnBrk="1" hangingPunct="1">
              <a:lnSpc>
                <a:spcPct val="150000"/>
              </a:lnSpc>
              <a:spcBef>
                <a:spcPts val="100"/>
              </a:spcBef>
              <a:buNone/>
              <a:defRPr/>
            </a:pPr>
            <a:endParaRPr lang="el-GR" sz="1800" b="0" dirty="0" smtClean="0">
              <a:latin typeface="Arial" panose="020B0604020202020204" pitchFamily="34" charset="0"/>
              <a:cs typeface="Arial" panose="020B0604020202020204" pitchFamily="34" charset="0"/>
            </a:endParaRPr>
          </a:p>
          <a:p>
            <a:pPr lvl="1" algn="just" eaLnBrk="1" hangingPunct="1">
              <a:lnSpc>
                <a:spcPct val="150000"/>
              </a:lnSpc>
              <a:spcBef>
                <a:spcPts val="100"/>
              </a:spcBef>
              <a:buFont typeface="Arial" pitchFamily="34" charset="0"/>
              <a:buChar char="•"/>
              <a:defRPr/>
            </a:pPr>
            <a:r>
              <a:rPr lang="el-GR" sz="1800" dirty="0" smtClean="0">
                <a:latin typeface="Arial" panose="020B0604020202020204" pitchFamily="34" charset="0"/>
                <a:cs typeface="Arial" panose="020B0604020202020204" pitchFamily="34" charset="0"/>
              </a:rPr>
              <a:t>Χερσαίες Περιοχές Άρτα – Πρέβεζα και ΝΔ Πελοπόννησος</a:t>
            </a:r>
            <a:r>
              <a:rPr lang="en-US" sz="1800" b="0" dirty="0" smtClean="0">
                <a:latin typeface="Arial" panose="020B0604020202020204" pitchFamily="34" charset="0"/>
                <a:cs typeface="Arial" panose="020B0604020202020204" pitchFamily="34" charset="0"/>
              </a:rPr>
              <a:t>:</a:t>
            </a:r>
            <a:r>
              <a:rPr lang="el-GR" sz="1800" b="0" dirty="0">
                <a:latin typeface="Arial" panose="020B0604020202020204" pitchFamily="34" charset="0"/>
                <a:cs typeface="Arial" panose="020B0604020202020204" pitchFamily="34" charset="0"/>
              </a:rPr>
              <a:t> Ανάδειξη </a:t>
            </a:r>
            <a:r>
              <a:rPr lang="el-GR" sz="1800" b="0" dirty="0" smtClean="0">
                <a:latin typeface="Arial" panose="020B0604020202020204" pitchFamily="34" charset="0"/>
                <a:cs typeface="Arial" panose="020B0604020202020204" pitchFamily="34" charset="0"/>
              </a:rPr>
              <a:t>της ΕΛΛΗΝΙΚΑ ΠΕΤΡΕΛΑΙΑ ως </a:t>
            </a:r>
            <a:r>
              <a:rPr lang="el-GR" sz="1800" b="0" dirty="0">
                <a:latin typeface="Arial" panose="020B0604020202020204" pitchFamily="34" charset="0"/>
                <a:cs typeface="Arial" panose="020B0604020202020204" pitchFamily="34" charset="0"/>
              </a:rPr>
              <a:t>Επιλεγείς Αιτών</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(100% Διαχειριστής) και υπογραφή της Σύμβασης.</a:t>
            </a:r>
            <a:r>
              <a:rPr lang="en-US" sz="1800" b="0" dirty="0" smtClean="0">
                <a:latin typeface="Arial" panose="020B0604020202020204" pitchFamily="34" charset="0"/>
                <a:cs typeface="Arial" panose="020B0604020202020204" pitchFamily="34" charset="0"/>
              </a:rPr>
              <a:t> </a:t>
            </a:r>
            <a:r>
              <a:rPr lang="el-GR" sz="1800" b="0" dirty="0" smtClean="0">
                <a:latin typeface="Arial" panose="020B0604020202020204" pitchFamily="34" charset="0"/>
                <a:cs typeface="Arial" panose="020B0604020202020204" pitchFamily="34" charset="0"/>
              </a:rPr>
              <a:t>Αναμένεται κύρωση από </a:t>
            </a:r>
            <a:r>
              <a:rPr lang="el-GR" sz="1800" b="0" dirty="0" smtClean="0">
                <a:latin typeface="Arial" panose="020B0604020202020204" pitchFamily="34" charset="0"/>
                <a:cs typeface="Arial" panose="020B0604020202020204" pitchFamily="34" charset="0"/>
              </a:rPr>
              <a:t>το Κοινοβούλιο για έναρξη ερευνών </a:t>
            </a:r>
            <a:endParaRPr lang="el-GR" sz="1800" b="0" dirty="0">
              <a:latin typeface="Arial" panose="020B0604020202020204" pitchFamily="34" charset="0"/>
              <a:cs typeface="Arial" panose="020B0604020202020204" pitchFamily="34" charset="0"/>
            </a:endParaRP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18</a:t>
            </a:fld>
            <a:endParaRPr lang="en-US" sz="1000" b="0" dirty="0">
              <a:solidFill>
                <a:schemeClr val="tx1"/>
              </a:solidFill>
            </a:endParaRPr>
          </a:p>
        </p:txBody>
      </p:sp>
      <p:pic>
        <p:nvPicPr>
          <p:cNvPr id="10" name="Picture 95" descr="elpeng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81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6999783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825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137220" name="Rectangle 3"/>
          <p:cNvSpPr>
            <a:spLocks noChangeArrowheads="1"/>
          </p:cNvSpPr>
          <p:nvPr>
            <p:custDataLst>
              <p:tags r:id="rId3"/>
            </p:custDataLst>
          </p:nvPr>
        </p:nvSpPr>
        <p:spPr bwMode="gray">
          <a:xfrm>
            <a:off x="950366" y="2001858"/>
            <a:ext cx="7415214" cy="2456057"/>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smtClean="0">
                <a:solidFill>
                  <a:schemeClr val="tx1"/>
                </a:solidFill>
              </a:rPr>
              <a:t>Προκλήσεις Ευρωπαϊκού Κλάδου Διύλισης</a:t>
            </a:r>
          </a:p>
          <a:p>
            <a:pPr marL="1136937" lvl="1" indent="-680258">
              <a:lnSpc>
                <a:spcPct val="95000"/>
              </a:lnSpc>
              <a:buFontTx/>
              <a:buChar char="•"/>
            </a:pPr>
            <a:endParaRPr lang="el-GR" sz="2400" b="0" dirty="0" smtClean="0">
              <a:solidFill>
                <a:schemeClr val="tx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a:t>
            </a:r>
            <a:r>
              <a:rPr lang="el-GR" sz="2400" b="0" dirty="0" smtClean="0">
                <a:solidFill>
                  <a:schemeClr val="tx1"/>
                </a:solidFill>
              </a:rPr>
              <a:t>Αποτελέσματα 201</a:t>
            </a:r>
            <a:r>
              <a:rPr lang="en-US" sz="2400" b="0" dirty="0" smtClean="0">
                <a:solidFill>
                  <a:schemeClr val="tx1"/>
                </a:solidFill>
              </a:rPr>
              <a:t>6</a:t>
            </a:r>
            <a:endParaRPr lang="en-US" sz="2400" b="0" dirty="0">
              <a:solidFill>
                <a:schemeClr val="tx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smtClean="0">
                <a:solidFill>
                  <a:schemeClr val="tx1"/>
                </a:solidFill>
              </a:rPr>
              <a:t>Προτεραιότητες 201</a:t>
            </a:r>
            <a:r>
              <a:rPr lang="en-US" sz="2400" b="0" dirty="0" smtClean="0">
                <a:solidFill>
                  <a:schemeClr val="tx1"/>
                </a:solidFill>
              </a:rPr>
              <a:t>7</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1</a:t>
            </a:fld>
            <a:endParaRPr lang="en-US" sz="1000" b="0">
              <a:solidFill>
                <a:schemeClr val="tx1"/>
              </a:solidFill>
            </a:endParaRPr>
          </a:p>
        </p:txBody>
      </p:sp>
      <p:sp>
        <p:nvSpPr>
          <p:cNvPr id="137221" name="Rectangle 4"/>
          <p:cNvSpPr>
            <a:spLocks noChangeArrowheads="1"/>
          </p:cNvSpPr>
          <p:nvPr>
            <p:custDataLst>
              <p:tags r:id="rId5"/>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67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9869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618537" cy="615553"/>
          </a:xfrm>
        </p:spPr>
        <p:txBody>
          <a:bodyPr/>
          <a:lstStyle/>
          <a:p>
            <a:pPr eaLnBrk="1" hangingPunct="1"/>
            <a:r>
              <a:rPr lang="el-GR" sz="2200" dirty="0">
                <a:solidFill>
                  <a:srgbClr val="003882"/>
                </a:solidFill>
              </a:rPr>
              <a:t>ΑΠΟΤΕΛΕΣΜΑΤΑ </a:t>
            </a:r>
            <a:r>
              <a:rPr lang="el-GR" sz="2200" dirty="0" smtClean="0">
                <a:solidFill>
                  <a:srgbClr val="003882"/>
                </a:solidFill>
              </a:rPr>
              <a:t>201</a:t>
            </a:r>
            <a:r>
              <a:rPr lang="en-US" sz="2200" dirty="0" smtClean="0">
                <a:solidFill>
                  <a:srgbClr val="003882"/>
                </a:solidFill>
              </a:rPr>
              <a:t>6:</a:t>
            </a:r>
            <a:r>
              <a:rPr lang="el-GR" sz="2200" dirty="0" smtClean="0">
                <a:solidFill>
                  <a:srgbClr val="003882"/>
                </a:solidFill>
              </a:rPr>
              <a:t> </a:t>
            </a:r>
            <a:r>
              <a:rPr lang="el-GR" sz="2200" dirty="0">
                <a:solidFill>
                  <a:srgbClr val="003882"/>
                </a:solidFill>
              </a:rPr>
              <a:t>ΕΡΕΥΝΑ </a:t>
            </a:r>
            <a:r>
              <a:rPr lang="el-GR" sz="2200" dirty="0" smtClean="0">
                <a:solidFill>
                  <a:srgbClr val="003882"/>
                </a:solidFill>
              </a:rPr>
              <a:t>ΚΑΙ ΠΑΡΑΓΩΓΗ</a:t>
            </a:r>
            <a:r>
              <a:rPr lang="el-GR" sz="2000" dirty="0" smtClean="0">
                <a:solidFill>
                  <a:srgbClr val="003882"/>
                </a:solidFill>
              </a:rPr>
              <a:t/>
            </a:r>
            <a:br>
              <a:rPr lang="el-GR" sz="2000" dirty="0" smtClean="0">
                <a:solidFill>
                  <a:srgbClr val="003882"/>
                </a:solidFill>
              </a:rPr>
            </a:br>
            <a:endParaRPr lang="en-US" sz="1800" dirty="0">
              <a:solidFill>
                <a:srgbClr val="002960"/>
              </a:solidFill>
            </a:endParaRPr>
          </a:p>
        </p:txBody>
      </p:sp>
      <p:cxnSp>
        <p:nvCxnSpPr>
          <p:cNvPr id="8" name="Straight Connector 7"/>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19</a:t>
            </a:fld>
            <a:endParaRPr lang="en-US" sz="1000" b="0" dirty="0">
              <a:solidFill>
                <a:schemeClr val="tx1"/>
              </a:solidFill>
            </a:endParaRPr>
          </a:p>
        </p:txBody>
      </p:sp>
      <p:pic>
        <p:nvPicPr>
          <p:cNvPr id="10" name="Picture 95" descr="elpengr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0881" y="1161634"/>
            <a:ext cx="8297143" cy="4841383"/>
          </a:xfrm>
          <a:prstGeom prst="rect">
            <a:avLst/>
          </a:prstGeom>
        </p:spPr>
      </p:pic>
    </p:spTree>
    <p:extLst>
      <p:ext uri="{BB962C8B-B14F-4D97-AF65-F5344CB8AC3E}">
        <p14:creationId xmlns:p14="http://schemas.microsoft.com/office/powerpoint/2010/main" val="415507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63" name="Object 59" hidden="1"/>
          <p:cNvGraphicFramePr>
            <a:graphicFrameLocks noChangeAspect="1"/>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0909"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65" name="Rectangle 26"/>
          <p:cNvSpPr>
            <a:spLocks noGrp="1" noChangeArrowheads="1"/>
          </p:cNvSpPr>
          <p:nvPr>
            <p:ph type="title"/>
            <p:custDataLst>
              <p:tags r:id="rId3"/>
            </p:custDataLst>
          </p:nvPr>
        </p:nvSpPr>
        <p:spPr>
          <a:xfrm>
            <a:off x="119063" y="230203"/>
            <a:ext cx="8842375" cy="954107"/>
          </a:xfrm>
        </p:spPr>
        <p:txBody>
          <a:bodyPr/>
          <a:lstStyle/>
          <a:p>
            <a:pPr eaLnBrk="1" hangingPunct="1"/>
            <a:r>
              <a:rPr lang="el-GR" sz="2200" dirty="0">
                <a:solidFill>
                  <a:srgbClr val="003882"/>
                </a:solidFill>
              </a:rPr>
              <a:t>ΑΠΟΤΕΛΕΣΜΑΤΑ </a:t>
            </a:r>
            <a:r>
              <a:rPr lang="el-GR" sz="2200" dirty="0" smtClean="0">
                <a:solidFill>
                  <a:srgbClr val="003882"/>
                </a:solidFill>
              </a:rPr>
              <a:t>2016</a:t>
            </a:r>
            <a:r>
              <a:rPr lang="en-US" sz="2200" dirty="0" smtClean="0">
                <a:solidFill>
                  <a:srgbClr val="003882"/>
                </a:solidFill>
              </a:rPr>
              <a:t>:</a:t>
            </a:r>
            <a:r>
              <a:rPr lang="el-GR" sz="2200" dirty="0" smtClean="0">
                <a:solidFill>
                  <a:srgbClr val="003882"/>
                </a:solidFill>
              </a:rPr>
              <a:t> Φ.Α. &amp; ΗΛ. </a:t>
            </a:r>
            <a:r>
              <a:rPr lang="el-GR" sz="2200" dirty="0">
                <a:solidFill>
                  <a:srgbClr val="003882"/>
                </a:solidFill>
              </a:rPr>
              <a:t>ΕΝΕΡΓΕΙΑ</a:t>
            </a:r>
            <a:r>
              <a:rPr lang="el-GR" sz="2000" dirty="0">
                <a:solidFill>
                  <a:srgbClr val="003882"/>
                </a:solidFill>
              </a:rPr>
              <a:t/>
            </a:r>
            <a:br>
              <a:rPr lang="el-GR" sz="2000" dirty="0">
                <a:solidFill>
                  <a:srgbClr val="003882"/>
                </a:solidFill>
              </a:rPr>
            </a:br>
            <a:r>
              <a:rPr lang="el-GR" sz="2000" dirty="0" smtClean="0">
                <a:solidFill>
                  <a:srgbClr val="002960"/>
                </a:solidFill>
              </a:rPr>
              <a:t>Βελτίωση συνεισφοράς συμμετοχών </a:t>
            </a:r>
            <a:r>
              <a:rPr lang="el-GR" sz="2000" dirty="0">
                <a:solidFill>
                  <a:srgbClr val="002960"/>
                </a:solidFill>
              </a:rPr>
              <a:t>στα καθαρά κέρδη </a:t>
            </a:r>
            <a:r>
              <a:rPr lang="el-GR" sz="2000" dirty="0" smtClean="0">
                <a:solidFill>
                  <a:srgbClr val="002960"/>
                </a:solidFill>
              </a:rPr>
              <a:t>Ομίλου λόγω αύξησης όγκων</a:t>
            </a:r>
            <a:endParaRPr lang="en-US" sz="1800" dirty="0">
              <a:solidFill>
                <a:srgbClr val="002960"/>
              </a:solidFill>
            </a:endParaRPr>
          </a:p>
        </p:txBody>
      </p:sp>
      <p:sp>
        <p:nvSpPr>
          <p:cNvPr id="16" name="Rectangle 2"/>
          <p:cNvSpPr txBox="1">
            <a:spLocks noChangeArrowheads="1"/>
          </p:cNvSpPr>
          <p:nvPr/>
        </p:nvSpPr>
        <p:spPr>
          <a:xfrm>
            <a:off x="520723" y="3072705"/>
            <a:ext cx="8136459" cy="1728192"/>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n-US" sz="2000" dirty="0" smtClean="0">
                <a:solidFill>
                  <a:srgbClr val="003882"/>
                </a:solidFill>
                <a:latin typeface="Arial" charset="0"/>
              </a:rPr>
              <a:t>ELPEDISON</a:t>
            </a:r>
            <a:endParaRPr lang="el-GR" sz="2000" dirty="0" smtClean="0">
              <a:solidFill>
                <a:srgbClr val="003882"/>
              </a:solidFill>
              <a:latin typeface="Arial" charset="0"/>
            </a:endParaRPr>
          </a:p>
          <a:p>
            <a:pPr marL="179182" lvl="1" indent="0" eaLnBrk="1" hangingPunct="1">
              <a:lnSpc>
                <a:spcPct val="150000"/>
              </a:lnSpc>
              <a:spcBef>
                <a:spcPct val="0"/>
              </a:spcBef>
              <a:buNone/>
              <a:defRPr/>
            </a:pPr>
            <a:endParaRPr lang="el-GR" sz="100" dirty="0">
              <a:solidFill>
                <a:srgbClr val="003882"/>
              </a:solidFill>
              <a:latin typeface="Arial" charset="0"/>
            </a:endParaRPr>
          </a:p>
          <a:p>
            <a:pPr lvl="1"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Αποτελέσματα </a:t>
            </a:r>
            <a:r>
              <a:rPr lang="en-GB" sz="1800" b="0" dirty="0">
                <a:latin typeface="Arial" panose="020B0604020202020204" pitchFamily="34" charset="0"/>
                <a:cs typeface="Arial" panose="020B0604020202020204" pitchFamily="34" charset="0"/>
              </a:rPr>
              <a:t>EBITDA ELPEDISON</a:t>
            </a:r>
            <a:r>
              <a:rPr lang="el-GR" sz="1800" b="0" dirty="0" smtClean="0">
                <a:latin typeface="Arial" panose="020B0604020202020204" pitchFamily="34" charset="0"/>
                <a:cs typeface="Arial" panose="020B0604020202020204" pitchFamily="34" charset="0"/>
              </a:rPr>
              <a:t> στα €40 </a:t>
            </a:r>
            <a:r>
              <a:rPr lang="el-GR" sz="1800" b="0" dirty="0">
                <a:latin typeface="Arial" panose="020B0604020202020204" pitchFamily="34" charset="0"/>
                <a:cs typeface="Arial" panose="020B0604020202020204" pitchFamily="34" charset="0"/>
              </a:rPr>
              <a:t>εκ</a:t>
            </a:r>
            <a:r>
              <a:rPr lang="el-GR" sz="1800" b="0" dirty="0" smtClean="0">
                <a:latin typeface="Arial" panose="020B0604020202020204" pitchFamily="34" charset="0"/>
                <a:cs typeface="Arial" panose="020B0604020202020204" pitchFamily="34" charset="0"/>
              </a:rPr>
              <a:t>. λόγω επαναλειτουργίας θεσμικού πλαισίου και ανταγωνιστικότητας μονάδων Φ.Α. για παραγωγή ρεύματος</a:t>
            </a:r>
            <a:endParaRPr lang="en-GB" sz="2000" b="0" dirty="0">
              <a:latin typeface="+mj-lt"/>
            </a:endParaRPr>
          </a:p>
        </p:txBody>
      </p:sp>
      <p:sp>
        <p:nvSpPr>
          <p:cNvPr id="17" name="Rectangle 2"/>
          <p:cNvSpPr txBox="1">
            <a:spLocks noChangeArrowheads="1"/>
          </p:cNvSpPr>
          <p:nvPr>
            <p:custDataLst>
              <p:tags r:id="rId4"/>
            </p:custDataLst>
          </p:nvPr>
        </p:nvSpPr>
        <p:spPr>
          <a:xfrm>
            <a:off x="491293" y="4944934"/>
            <a:ext cx="8381913" cy="1728171"/>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l-GR" sz="2000" dirty="0">
                <a:solidFill>
                  <a:srgbClr val="003882"/>
                </a:solidFill>
                <a:latin typeface="Arial" charset="0"/>
              </a:rPr>
              <a:t>ΔΕΠΑ</a:t>
            </a:r>
          </a:p>
          <a:p>
            <a:pPr lvl="1" eaLnBrk="1" hangingPunct="1">
              <a:lnSpc>
                <a:spcPct val="150000"/>
              </a:lnSpc>
              <a:spcBef>
                <a:spcPts val="100"/>
              </a:spcBef>
              <a:buFont typeface="Arial" pitchFamily="34" charset="0"/>
              <a:buChar char="•"/>
              <a:defRPr/>
            </a:pPr>
            <a:endParaRPr lang="el-GR" sz="100" b="0" dirty="0" smtClean="0">
              <a:latin typeface="+mj-lt"/>
            </a:endParaRPr>
          </a:p>
          <a:p>
            <a:pPr lvl="1" eaLnBrk="1" hangingPunct="1">
              <a:lnSpc>
                <a:spcPct val="150000"/>
              </a:lnSpc>
              <a:spcBef>
                <a:spcPts val="100"/>
              </a:spcBef>
              <a:buFont typeface="Arial" pitchFamily="34" charset="0"/>
              <a:buChar char="•"/>
              <a:defRPr/>
            </a:pPr>
            <a:r>
              <a:rPr lang="el-GR" sz="1800" b="0" dirty="0" smtClean="0">
                <a:latin typeface="+mj-lt"/>
              </a:rPr>
              <a:t>Η συνεισφορά </a:t>
            </a:r>
            <a:r>
              <a:rPr lang="el-GR" sz="1800" b="0" dirty="0">
                <a:latin typeface="+mj-lt"/>
              </a:rPr>
              <a:t>στα αποτελέσματα </a:t>
            </a:r>
            <a:r>
              <a:rPr lang="el-GR" sz="1800" b="0" dirty="0" smtClean="0">
                <a:latin typeface="+mj-lt"/>
              </a:rPr>
              <a:t>Ομίλου ανήλθε στα €36 εκ., αυξημένη κατά 57</a:t>
            </a:r>
            <a:r>
              <a:rPr lang="en-US" sz="1800" b="0" dirty="0" smtClean="0">
                <a:latin typeface="+mj-lt"/>
              </a:rPr>
              <a:t>%</a:t>
            </a:r>
            <a:r>
              <a:rPr lang="el-GR" sz="1800" b="0" dirty="0" smtClean="0">
                <a:latin typeface="+mj-lt"/>
              </a:rPr>
              <a:t> σε σχέση με το </a:t>
            </a:r>
            <a:r>
              <a:rPr lang="en-US" sz="1800" b="0" dirty="0" smtClean="0">
                <a:latin typeface="+mj-lt"/>
              </a:rPr>
              <a:t>201</a:t>
            </a:r>
            <a:r>
              <a:rPr lang="el-GR" sz="1800" b="0" dirty="0" smtClean="0">
                <a:latin typeface="+mj-lt"/>
              </a:rPr>
              <a:t>5</a:t>
            </a:r>
            <a:r>
              <a:rPr lang="en-US" sz="1800" b="0" dirty="0" smtClean="0">
                <a:latin typeface="+mj-lt"/>
              </a:rPr>
              <a:t>,</a:t>
            </a:r>
            <a:r>
              <a:rPr lang="el-GR" sz="1800" b="0" dirty="0" smtClean="0">
                <a:latin typeface="+mj-lt"/>
              </a:rPr>
              <a:t> λόγω σημαντικής αύξησης όγκων πωλήσεων</a:t>
            </a:r>
            <a:endParaRPr lang="el-GR" sz="1800" b="0" dirty="0">
              <a:latin typeface="+mj-lt"/>
            </a:endParaRPr>
          </a:p>
        </p:txBody>
      </p:sp>
      <p:cxnSp>
        <p:nvCxnSpPr>
          <p:cNvPr id="8" name="Straight Connector 7"/>
          <p:cNvCxnSpPr/>
          <p:nvPr/>
        </p:nvCxnSpPr>
        <p:spPr bwMode="auto">
          <a:xfrm>
            <a:off x="119063" y="552425"/>
            <a:ext cx="8754144"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09CE948C-EB55-42F4-B970-5E0A48D97821}" type="slidenum">
              <a:rPr lang="en-US" sz="1000" b="0">
                <a:solidFill>
                  <a:schemeClr val="tx1"/>
                </a:solidFill>
              </a:rPr>
              <a:pPr algn="r" defTabSz="894325"/>
              <a:t>20</a:t>
            </a:fld>
            <a:endParaRPr lang="en-US" sz="1000" b="0" dirty="0">
              <a:solidFill>
                <a:schemeClr val="tx1"/>
              </a:solidFill>
            </a:endParaRPr>
          </a:p>
        </p:txBody>
      </p:sp>
      <p:pic>
        <p:nvPicPr>
          <p:cNvPr id="10"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custDataLst>
              <p:tags r:id="rId5"/>
            </p:custDataLst>
          </p:nvPr>
        </p:nvSpPr>
        <p:spPr>
          <a:xfrm>
            <a:off x="520279" y="1200497"/>
            <a:ext cx="7920000" cy="1728192"/>
          </a:xfrm>
          <a:prstGeom prst="rect">
            <a:avLst/>
          </a:prstGeom>
        </p:spPr>
        <p:txBody>
          <a:bodyPr lIns="97718" tIns="48860" rIns="97718" bIns="48860"/>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9pPr>
          </a:lstStyle>
          <a:p>
            <a:pPr marL="179182" lvl="1" indent="0" eaLnBrk="1" hangingPunct="1">
              <a:lnSpc>
                <a:spcPct val="150000"/>
              </a:lnSpc>
              <a:spcBef>
                <a:spcPct val="0"/>
              </a:spcBef>
              <a:buNone/>
              <a:defRPr/>
            </a:pPr>
            <a:r>
              <a:rPr lang="el-GR" sz="2000" dirty="0" smtClean="0">
                <a:solidFill>
                  <a:srgbClr val="003882"/>
                </a:solidFill>
                <a:latin typeface="Arial" charset="0"/>
              </a:rPr>
              <a:t>ΑΠΕ</a:t>
            </a:r>
          </a:p>
          <a:p>
            <a:pPr marL="179182" lvl="1" indent="0" eaLnBrk="1" hangingPunct="1">
              <a:lnSpc>
                <a:spcPct val="150000"/>
              </a:lnSpc>
              <a:spcBef>
                <a:spcPct val="0"/>
              </a:spcBef>
              <a:buNone/>
              <a:defRPr/>
            </a:pPr>
            <a:endParaRPr lang="el-GR" sz="100" dirty="0">
              <a:solidFill>
                <a:srgbClr val="003882"/>
              </a:solidFill>
              <a:latin typeface="Arial" charset="0"/>
            </a:endParaRPr>
          </a:p>
          <a:p>
            <a:pPr lvl="1" eaLnBrk="1" hangingPunct="1">
              <a:lnSpc>
                <a:spcPct val="150000"/>
              </a:lnSpc>
              <a:spcBef>
                <a:spcPts val="100"/>
              </a:spcBef>
              <a:buFont typeface="Arial" pitchFamily="34" charset="0"/>
              <a:buChar char="•"/>
              <a:defRPr/>
            </a:pPr>
            <a:r>
              <a:rPr lang="el-GR" sz="1800" b="0" dirty="0" smtClean="0">
                <a:latin typeface="Arial" panose="020B0604020202020204" pitchFamily="34" charset="0"/>
                <a:cs typeface="Arial" panose="020B0604020202020204" pitchFamily="34" charset="0"/>
              </a:rPr>
              <a:t>Επιτυχής συμμετοχή στον πιλοτικό διαγωνισμό ΡΑΕ για Φ/Β πάρκα με 8,6 </a:t>
            </a:r>
            <a:r>
              <a:rPr lang="en-GB" sz="1800" b="0" dirty="0" smtClean="0">
                <a:latin typeface="Arial" panose="020B0604020202020204" pitchFamily="34" charset="0"/>
                <a:cs typeface="Arial" panose="020B0604020202020204" pitchFamily="34" charset="0"/>
              </a:rPr>
              <a:t>MW </a:t>
            </a:r>
            <a:r>
              <a:rPr lang="el-GR" sz="1800" b="0" dirty="0" smtClean="0">
                <a:latin typeface="Arial" panose="020B0604020202020204" pitchFamily="34" charset="0"/>
                <a:cs typeface="Arial" panose="020B0604020202020204" pitchFamily="34" charset="0"/>
              </a:rPr>
              <a:t>που θα ολοκληρωθούν </a:t>
            </a:r>
            <a:r>
              <a:rPr lang="el-GR" sz="1800" b="0" dirty="0">
                <a:latin typeface="Arial" panose="020B0604020202020204" pitchFamily="34" charset="0"/>
                <a:cs typeface="Arial" panose="020B0604020202020204" pitchFamily="34" charset="0"/>
              </a:rPr>
              <a:t>εντός του </a:t>
            </a:r>
            <a:r>
              <a:rPr lang="el-GR" sz="1800" b="0" dirty="0" smtClean="0">
                <a:latin typeface="Arial" panose="020B0604020202020204" pitchFamily="34" charset="0"/>
                <a:cs typeface="Arial" panose="020B0604020202020204" pitchFamily="34" charset="0"/>
              </a:rPr>
              <a:t>2017, </a:t>
            </a:r>
            <a:r>
              <a:rPr lang="el-GR" sz="1800" b="0" dirty="0">
                <a:latin typeface="Arial" panose="020B0604020202020204" pitchFamily="34" charset="0"/>
                <a:cs typeface="Arial" panose="020B0604020202020204" pitchFamily="34" charset="0"/>
              </a:rPr>
              <a:t>200 </a:t>
            </a:r>
            <a:r>
              <a:rPr lang="en-GB" sz="1800" b="0" dirty="0">
                <a:latin typeface="Arial" panose="020B0604020202020204" pitchFamily="34" charset="0"/>
                <a:cs typeface="Arial" panose="020B0604020202020204" pitchFamily="34" charset="0"/>
              </a:rPr>
              <a:t>MW</a:t>
            </a:r>
            <a:r>
              <a:rPr lang="el-GR" sz="1800" b="0" dirty="0">
                <a:latin typeface="Arial" panose="020B0604020202020204" pitchFamily="34" charset="0"/>
                <a:cs typeface="Arial" panose="020B0604020202020204" pitchFamily="34" charset="0"/>
              </a:rPr>
              <a:t> σε διάφορα στάδια ανάπτυξης</a:t>
            </a:r>
            <a:endParaRPr lang="en-GB"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74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160542190"/>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47845"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62635" y="12"/>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algn="ctr"/>
            <a:endParaRPr lang="en-GB" b="0" dirty="0">
              <a:latin typeface="Arial" panose="020B0604020202020204" pitchFamily="34" charset="0"/>
              <a:sym typeface="Arial" panose="020B0604020202020204" pitchFamily="34" charset="0"/>
            </a:endParaRPr>
          </a:p>
        </p:txBody>
      </p:sp>
      <p:sp>
        <p:nvSpPr>
          <p:cNvPr id="83027" name="Slide Number Placeholder 4"/>
          <p:cNvSpPr>
            <a:spLocks noGrp="1"/>
          </p:cNvSpPr>
          <p:nvPr>
            <p:ph type="sldNum" sz="quarter" idx="10"/>
            <p:custDataLst>
              <p:tags r:id="rId4"/>
            </p:custDataLst>
          </p:nvPr>
        </p:nvSpPr>
        <p:spPr>
          <a:noFill/>
          <a:ln>
            <a:miter lim="800000"/>
            <a:headEnd/>
            <a:tailEnd/>
          </a:ln>
        </p:spPr>
        <p:txBody>
          <a:bodyPr/>
          <a:lstStyle/>
          <a:p>
            <a:pPr defTabSz="894720"/>
            <a:fld id="{4781120C-54C3-449A-9E08-F226E9B164E1}" type="slidenum">
              <a:rPr lang="en-US" smtClean="0">
                <a:solidFill>
                  <a:srgbClr val="000000"/>
                </a:solidFill>
              </a:rPr>
              <a:pPr defTabSz="894720"/>
              <a:t>21</a:t>
            </a:fld>
            <a:endParaRPr lang="en-US" smtClean="0">
              <a:solidFill>
                <a:srgbClr val="000000"/>
              </a:solidFill>
            </a:endParaRPr>
          </a:p>
        </p:txBody>
      </p:sp>
      <p:sp>
        <p:nvSpPr>
          <p:cNvPr id="6" name="Rectangle 3"/>
          <p:cNvSpPr>
            <a:spLocks noChangeArrowheads="1"/>
          </p:cNvSpPr>
          <p:nvPr>
            <p:custDataLst>
              <p:tags r:id="rId5"/>
            </p:custDataLst>
          </p:nvPr>
        </p:nvSpPr>
        <p:spPr bwMode="auto">
          <a:xfrm>
            <a:off x="119063" y="230188"/>
            <a:ext cx="8618537" cy="1261884"/>
          </a:xfrm>
          <a:prstGeom prst="rect">
            <a:avLst/>
          </a:prstGeom>
          <a:noFill/>
          <a:ln>
            <a:noFill/>
          </a:ln>
          <a:effectLst/>
          <a:extLst/>
        </p:spPr>
        <p:txBody>
          <a:bodyPr lIns="0" tIns="0" rIns="0" bIns="0">
            <a:spAutoFit/>
          </a:bodyPr>
          <a:lstStyle/>
          <a:p>
            <a:pPr defTabSz="894720">
              <a:defRPr/>
            </a:pPr>
            <a:r>
              <a:rPr lang="el-GR" sz="2200" dirty="0" smtClean="0">
                <a:solidFill>
                  <a:srgbClr val="003882"/>
                </a:solidFill>
                <a:latin typeface="+mj-lt"/>
                <a:ea typeface="+mj-ea"/>
                <a:cs typeface="+mj-cs"/>
              </a:rPr>
              <a:t>ΔΙΑΝΟΜΗ ΚΑΙ ΜΕΡΙΣΜΑ</a:t>
            </a:r>
            <a:endParaRPr lang="el-GR" sz="2200" dirty="0">
              <a:solidFill>
                <a:srgbClr val="003882"/>
              </a:solidFill>
              <a:latin typeface="+mj-lt"/>
              <a:ea typeface="+mj-ea"/>
              <a:cs typeface="+mj-cs"/>
            </a:endParaRPr>
          </a:p>
          <a:p>
            <a:pPr defTabSz="894720">
              <a:defRPr/>
            </a:pPr>
            <a:r>
              <a:rPr lang="el-GR" sz="2000" dirty="0" smtClean="0">
                <a:solidFill>
                  <a:srgbClr val="002960"/>
                </a:solidFill>
                <a:latin typeface="+mj-lt"/>
              </a:rPr>
              <a:t>Πρόταση για διανομή €0,20/μετοχή, λαμβάνοντας υπ’ όψη το οικονομικό περιβάλλον και τα αποτελέσματα του 2016. Η πολιτική θα επανεξεταστεί εντός του 2017 </a:t>
            </a:r>
            <a:endParaRPr lang="el-GR" sz="2000" dirty="0">
              <a:solidFill>
                <a:srgbClr val="002960"/>
              </a:solidFill>
              <a:latin typeface="+mj-lt"/>
              <a:ea typeface="+mj-ea"/>
              <a:cs typeface="+mj-cs"/>
            </a:endParaRPr>
          </a:p>
        </p:txBody>
      </p:sp>
      <p:cxnSp>
        <p:nvCxnSpPr>
          <p:cNvPr id="8" name="Straight Connector 7"/>
          <p:cNvCxnSpPr/>
          <p:nvPr>
            <p:custDataLst>
              <p:tags r:id="rId6"/>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11"/>
          <p:cNvSpPr txBox="1">
            <a:spLocks noChangeArrowheads="1"/>
          </p:cNvSpPr>
          <p:nvPr>
            <p:custDataLst>
              <p:tags r:id="rId7"/>
            </p:custDataLst>
          </p:nvPr>
        </p:nvSpPr>
        <p:spPr bwMode="auto">
          <a:xfrm>
            <a:off x="160364" y="6271500"/>
            <a:ext cx="6200775" cy="3692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a:t>
            </a:r>
            <a:r>
              <a:rPr lang="el-GR" sz="900" b="0" i="1" dirty="0" smtClean="0">
                <a:solidFill>
                  <a:schemeClr val="tx1"/>
                </a:solidFill>
              </a:rPr>
              <a:t>Περιλαμβάνει λοιπές διανομές</a:t>
            </a:r>
            <a:endParaRPr lang="en-US" sz="900" b="0" i="1" dirty="0" smtClean="0">
              <a:solidFill>
                <a:schemeClr val="tx1"/>
              </a:solidFill>
            </a:endParaRPr>
          </a:p>
          <a:p>
            <a:pPr marL="456677" indent="-456677"/>
            <a:r>
              <a:rPr lang="en-US" sz="900" b="0" i="1" dirty="0" smtClean="0">
                <a:solidFill>
                  <a:schemeClr val="tx1"/>
                </a:solidFill>
              </a:rPr>
              <a:t>(**) </a:t>
            </a:r>
            <a:r>
              <a:rPr lang="el-GR" sz="900" b="0" i="1" dirty="0" smtClean="0">
                <a:solidFill>
                  <a:schemeClr val="tx1"/>
                </a:solidFill>
              </a:rPr>
              <a:t>Προτεινόμενο</a:t>
            </a:r>
            <a:endParaRPr lang="el-GR" sz="900" b="0" i="1" dirty="0">
              <a:solidFill>
                <a:schemeClr val="tx1"/>
              </a:solidFill>
            </a:endParaRPr>
          </a:p>
        </p:txBody>
      </p:sp>
      <p:sp>
        <p:nvSpPr>
          <p:cNvPr id="12" name="Rectangle 4"/>
          <p:cNvSpPr>
            <a:spLocks noChangeArrowheads="1"/>
          </p:cNvSpPr>
          <p:nvPr>
            <p:custDataLst>
              <p:tags r:id="rId8"/>
            </p:custDataLst>
          </p:nvPr>
        </p:nvSpPr>
        <p:spPr bwMode="auto">
          <a:xfrm>
            <a:off x="1384375" y="1862387"/>
            <a:ext cx="3149248" cy="34347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08" tIns="48154" rIns="96308" bIns="48154" anchor="ctr">
            <a:spAutoFit/>
          </a:bodyPr>
          <a:lstStyle/>
          <a:p>
            <a:pPr>
              <a:spcBef>
                <a:spcPct val="0"/>
              </a:spcBef>
              <a:spcAft>
                <a:spcPct val="0"/>
              </a:spcAft>
              <a:buSzTx/>
              <a:buFontTx/>
              <a:buNone/>
            </a:pPr>
            <a:r>
              <a:rPr lang="el-GR" sz="1600" b="1" dirty="0" smtClean="0">
                <a:solidFill>
                  <a:srgbClr val="002960"/>
                </a:solidFill>
                <a:cs typeface="Arial" pitchFamily="34" charset="0"/>
              </a:rPr>
              <a:t>Μέρισμα* ανά μετοχή </a:t>
            </a:r>
            <a:r>
              <a:rPr lang="en-GB" sz="1600" b="1" dirty="0" smtClean="0">
                <a:solidFill>
                  <a:srgbClr val="002960"/>
                </a:solidFill>
                <a:cs typeface="Arial" pitchFamily="34" charset="0"/>
              </a:rPr>
              <a:t>(</a:t>
            </a:r>
            <a:r>
              <a:rPr lang="el-GR" sz="1600" b="1" dirty="0" smtClean="0">
                <a:solidFill>
                  <a:srgbClr val="002960"/>
                </a:solidFill>
                <a:cs typeface="Arial" pitchFamily="34" charset="0"/>
              </a:rPr>
              <a:t>€</a:t>
            </a:r>
            <a:r>
              <a:rPr lang="en-GB" sz="1600" b="1" dirty="0" smtClean="0">
                <a:solidFill>
                  <a:srgbClr val="002960"/>
                </a:solidFill>
                <a:cs typeface="Arial" pitchFamily="34" charset="0"/>
              </a:rPr>
              <a:t>/</a:t>
            </a:r>
            <a:r>
              <a:rPr lang="el-GR" sz="1600" b="1" dirty="0" err="1" smtClean="0">
                <a:solidFill>
                  <a:srgbClr val="002960"/>
                </a:solidFill>
                <a:cs typeface="Arial" pitchFamily="34" charset="0"/>
              </a:rPr>
              <a:t>τμχ</a:t>
            </a:r>
            <a:r>
              <a:rPr lang="en-GB" sz="1600" b="1" dirty="0" smtClean="0">
                <a:solidFill>
                  <a:srgbClr val="002960"/>
                </a:solidFill>
                <a:cs typeface="Arial" pitchFamily="34" charset="0"/>
              </a:rPr>
              <a:t>)</a:t>
            </a:r>
            <a:endParaRPr lang="el-GR" sz="1600" b="1" dirty="0">
              <a:solidFill>
                <a:srgbClr val="002960"/>
              </a:solidFill>
              <a:cs typeface="Arial" pitchFamily="34" charset="0"/>
            </a:endParaRPr>
          </a:p>
        </p:txBody>
      </p:sp>
      <p:graphicFrame>
        <p:nvGraphicFramePr>
          <p:cNvPr id="2" name="Object 1"/>
          <p:cNvGraphicFramePr>
            <a:graphicFrameLocks/>
          </p:cNvGraphicFramePr>
          <p:nvPr>
            <p:custDataLst>
              <p:tags r:id="rId9"/>
            </p:custDataLst>
            <p:extLst>
              <p:ext uri="{D42A27DB-BD31-4B8C-83A1-F6EECF244321}">
                <p14:modId xmlns:p14="http://schemas.microsoft.com/office/powerpoint/2010/main" val="1693057853"/>
              </p:ext>
            </p:extLst>
          </p:nvPr>
        </p:nvGraphicFramePr>
        <p:xfrm>
          <a:off x="1104900" y="2476499"/>
          <a:ext cx="6772233" cy="2981340"/>
        </p:xfrm>
        <a:graphic>
          <a:graphicData uri="http://schemas.openxmlformats.org/presentationml/2006/ole">
            <mc:AlternateContent xmlns:mc="http://schemas.openxmlformats.org/markup-compatibility/2006">
              <mc:Choice xmlns:v="urn:schemas-microsoft-com:vml" Requires="v">
                <p:oleObj spid="_x0000_s147846" name="Chart" r:id="rId25" imgW="6772233" imgH="2981340" progId="MSGraph.Chart.8">
                  <p:embed followColorScheme="full"/>
                </p:oleObj>
              </mc:Choice>
              <mc:Fallback>
                <p:oleObj name="Chart" r:id="rId25" imgW="6772233" imgH="2981340" progId="MSGraph.Chart.8">
                  <p:embed followColorScheme="full"/>
                  <p:pic>
                    <p:nvPicPr>
                      <p:cNvPr id="0" name=""/>
                      <p:cNvPicPr/>
                      <p:nvPr/>
                    </p:nvPicPr>
                    <p:blipFill>
                      <a:blip r:embed="rId26"/>
                      <a:stretch>
                        <a:fillRect/>
                      </a:stretch>
                    </p:blipFill>
                    <p:spPr>
                      <a:xfrm>
                        <a:off x="1104900" y="2476499"/>
                        <a:ext cx="6772233" cy="2981340"/>
                      </a:xfrm>
                      <a:prstGeom prst="rect">
                        <a:avLst/>
                      </a:prstGeom>
                    </p:spPr>
                  </p:pic>
                </p:oleObj>
              </mc:Fallback>
            </mc:AlternateContent>
          </a:graphicData>
        </a:graphic>
      </p:graphicFrame>
      <p:sp>
        <p:nvSpPr>
          <p:cNvPr id="43" name="Rectangle 42"/>
          <p:cNvSpPr>
            <a:spLocks noGrp="1" noChangeArrowheads="1"/>
          </p:cNvSpPr>
          <p:nvPr>
            <p:custDataLst>
              <p:tags r:id="rId10"/>
            </p:custDataLst>
          </p:nvPr>
        </p:nvSpPr>
        <p:spPr bwMode="gray">
          <a:xfrm>
            <a:off x="7108825" y="3895725"/>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ECC328ED-18FD-41D8-BFCD-AAE4897A6A12}" type="datetime'0'''''''''',''''''''''''''''''''2''''''''''''''''''0'''''">
              <a:rPr lang="en-GB" altLang="en-US" sz="1400" b="0">
                <a:sym typeface="+mn-lt"/>
              </a:rPr>
              <a:pPr marL="0" indent="0" algn="ctr">
                <a:buNone/>
              </a:pPr>
              <a:t>0,20</a:t>
            </a:fld>
            <a:endParaRPr lang="en-GB" sz="1400" b="0" dirty="0" smtClean="0">
              <a:sym typeface="+mn-lt"/>
            </a:endParaRPr>
          </a:p>
        </p:txBody>
      </p:sp>
      <p:sp>
        <p:nvSpPr>
          <p:cNvPr id="37" name="Rectangle 36"/>
          <p:cNvSpPr>
            <a:spLocks noGrp="1" noChangeArrowheads="1"/>
          </p:cNvSpPr>
          <p:nvPr>
            <p:custDataLst>
              <p:tags r:id="rId11"/>
            </p:custDataLst>
          </p:nvPr>
        </p:nvSpPr>
        <p:spPr bwMode="gray">
          <a:xfrm>
            <a:off x="1489075" y="2362200"/>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FAA22147-A344-43A7-97C2-BA7A8CD32E20}" type="datetime'0'''',''''''''''''''''45'''''''''''''''''''''''''">
              <a:rPr lang="en-GB" altLang="en-US" sz="1400" b="0"/>
              <a:pPr/>
              <a:t>0,45</a:t>
            </a:fld>
            <a:endParaRPr lang="en-GB" sz="1400" b="0" dirty="0" smtClean="0">
              <a:sym typeface="+mn-lt"/>
            </a:endParaRPr>
          </a:p>
        </p:txBody>
      </p:sp>
      <p:sp>
        <p:nvSpPr>
          <p:cNvPr id="13" name="Rectangle 12"/>
          <p:cNvSpPr>
            <a:spLocks noGrp="1" noChangeArrowheads="1"/>
          </p:cNvSpPr>
          <p:nvPr>
            <p:custDataLst>
              <p:tags r:id="rId12"/>
            </p:custDataLst>
          </p:nvPr>
        </p:nvSpPr>
        <p:spPr bwMode="auto">
          <a:xfrm>
            <a:off x="1482725" y="5456238"/>
            <a:ext cx="4064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C7384B51-0C20-415E-9352-111EC2BE7B54}" type="datetime'''''''2''''''''''''''''''''''''''0''''''''''''1''0'''''''''''">
              <a:rPr lang="en-GB" altLang="en-US" sz="1400" b="0"/>
              <a:pPr/>
              <a:t>2010</a:t>
            </a:fld>
            <a:endParaRPr lang="en-GB" sz="1400" b="0" dirty="0" smtClean="0">
              <a:sym typeface="+mn-lt"/>
            </a:endParaRPr>
          </a:p>
        </p:txBody>
      </p:sp>
      <p:sp>
        <p:nvSpPr>
          <p:cNvPr id="39" name="Rectangle 38"/>
          <p:cNvSpPr>
            <a:spLocks noGrp="1" noChangeArrowheads="1"/>
          </p:cNvSpPr>
          <p:nvPr>
            <p:custDataLst>
              <p:tags r:id="rId13"/>
            </p:custDataLst>
          </p:nvPr>
        </p:nvSpPr>
        <p:spPr bwMode="gray">
          <a:xfrm>
            <a:off x="3365500" y="4200525"/>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1782EE1B-0936-4F11-8F49-5CD3AA5A9ECD}" type="datetime'''''0,''1''''''''''''''''''''''5'''''''''''''''''">
              <a:rPr lang="en-GB" altLang="en-US" sz="1400" b="0">
                <a:sym typeface="+mn-lt"/>
              </a:rPr>
              <a:pPr marL="0" indent="0" algn="ctr">
                <a:buNone/>
              </a:pPr>
              <a:t>0,15</a:t>
            </a:fld>
            <a:endParaRPr lang="en-GB" sz="1400" b="0" dirty="0" smtClean="0">
              <a:sym typeface="+mn-lt"/>
            </a:endParaRPr>
          </a:p>
        </p:txBody>
      </p:sp>
      <p:sp>
        <p:nvSpPr>
          <p:cNvPr id="14" name="Rectangle 13"/>
          <p:cNvSpPr>
            <a:spLocks noGrp="1" noChangeArrowheads="1"/>
          </p:cNvSpPr>
          <p:nvPr>
            <p:custDataLst>
              <p:tags r:id="rId14"/>
            </p:custDataLst>
          </p:nvPr>
        </p:nvSpPr>
        <p:spPr bwMode="auto">
          <a:xfrm>
            <a:off x="2427288" y="5456238"/>
            <a:ext cx="3937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7EC930F0-51D7-45F0-8701-2D5E1CD7875F}" type="datetime'''''2''''0''''''''''''''''''''''''1''''''''''''1'''''''''''">
              <a:rPr lang="en-GB" altLang="en-US" sz="1400" b="0"/>
              <a:pPr/>
              <a:t>2011</a:t>
            </a:fld>
            <a:endParaRPr lang="en-GB" sz="1400" b="0" dirty="0" smtClean="0">
              <a:sym typeface="+mn-lt"/>
            </a:endParaRPr>
          </a:p>
        </p:txBody>
      </p:sp>
      <p:sp>
        <p:nvSpPr>
          <p:cNvPr id="38" name="Rectangle 37"/>
          <p:cNvSpPr>
            <a:spLocks noGrp="1" noChangeArrowheads="1"/>
          </p:cNvSpPr>
          <p:nvPr>
            <p:custDataLst>
              <p:tags r:id="rId15"/>
            </p:custDataLst>
          </p:nvPr>
        </p:nvSpPr>
        <p:spPr bwMode="gray">
          <a:xfrm>
            <a:off x="2427288" y="2362200"/>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614A49A2-6630-4B01-80CA-58F191C60D20}" type="datetime'''''''''''''''''''0'''''''',''''''''4''''''''''5'''''''''''''">
              <a:rPr lang="en-GB" altLang="en-US" sz="1400" b="0">
                <a:sym typeface="+mn-lt"/>
              </a:rPr>
              <a:pPr marL="0" indent="0" algn="ctr">
                <a:buNone/>
              </a:pPr>
              <a:t>0,45</a:t>
            </a:fld>
            <a:endParaRPr lang="en-GB" sz="1400" b="0" dirty="0" smtClean="0">
              <a:sym typeface="+mn-lt"/>
            </a:endParaRPr>
          </a:p>
        </p:txBody>
      </p:sp>
      <p:sp>
        <p:nvSpPr>
          <p:cNvPr id="15" name="Rectangle 14"/>
          <p:cNvSpPr>
            <a:spLocks noGrp="1" noChangeArrowheads="1"/>
          </p:cNvSpPr>
          <p:nvPr>
            <p:custDataLst>
              <p:tags r:id="rId16"/>
            </p:custDataLst>
          </p:nvPr>
        </p:nvSpPr>
        <p:spPr bwMode="auto">
          <a:xfrm>
            <a:off x="3359150" y="5456238"/>
            <a:ext cx="4064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AC5BDC58-A5AA-4C84-9234-EE01471B6B96}" type="datetime'''''''''''''''''''''''''2''0''''''''1''''''''''''2'">
              <a:rPr lang="en-GB" altLang="en-US" sz="1400" b="0"/>
              <a:pPr/>
              <a:t>2012</a:t>
            </a:fld>
            <a:endParaRPr lang="en-GB" sz="1400" b="0" dirty="0" smtClean="0">
              <a:sym typeface="+mn-lt"/>
            </a:endParaRPr>
          </a:p>
        </p:txBody>
      </p:sp>
      <p:sp>
        <p:nvSpPr>
          <p:cNvPr id="25" name="Rectangle 24"/>
          <p:cNvSpPr>
            <a:spLocks noGrp="1" noChangeArrowheads="1"/>
          </p:cNvSpPr>
          <p:nvPr>
            <p:custDataLst>
              <p:tags r:id="rId17"/>
            </p:custDataLst>
          </p:nvPr>
        </p:nvSpPr>
        <p:spPr bwMode="auto">
          <a:xfrm>
            <a:off x="6164263" y="5456238"/>
            <a:ext cx="4064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D192709E-397C-4C24-96D7-ADE34FCCCA42}" type="datetime'''''2''''''''0''''''''''''''''''''''''''''''''''1''''''''''5'">
              <a:rPr lang="en-GB" altLang="en-US" sz="1400" b="0"/>
              <a:pPr/>
              <a:t>2015</a:t>
            </a:fld>
            <a:endParaRPr lang="en-GB" sz="1400" b="0" dirty="0" smtClean="0">
              <a:sym typeface="+mn-lt"/>
            </a:endParaRPr>
          </a:p>
        </p:txBody>
      </p:sp>
      <p:sp>
        <p:nvSpPr>
          <p:cNvPr id="23" name="Rectangle 22"/>
          <p:cNvSpPr>
            <a:spLocks noGrp="1" noChangeArrowheads="1"/>
          </p:cNvSpPr>
          <p:nvPr>
            <p:custDataLst>
              <p:tags r:id="rId18"/>
            </p:custDataLst>
          </p:nvPr>
        </p:nvSpPr>
        <p:spPr bwMode="auto">
          <a:xfrm>
            <a:off x="7032625" y="5456238"/>
            <a:ext cx="5461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371780ED-A22E-49BF-951F-12AC337F5E2C}" type="datetime'''''''''''2''''''''0''''''''16''''''*''*'''''''">
              <a:rPr lang="en-GB" altLang="en-US" sz="1400" b="0"/>
              <a:pPr/>
              <a:t>2016**</a:t>
            </a:fld>
            <a:endParaRPr lang="en-GB" sz="1400" b="0" dirty="0" smtClean="0">
              <a:sym typeface="+mn-lt"/>
            </a:endParaRPr>
          </a:p>
        </p:txBody>
      </p:sp>
      <p:sp>
        <p:nvSpPr>
          <p:cNvPr id="41" name="Rectangle 40"/>
          <p:cNvSpPr>
            <a:spLocks noGrp="1" noChangeArrowheads="1"/>
          </p:cNvSpPr>
          <p:nvPr>
            <p:custDataLst>
              <p:tags r:id="rId19"/>
            </p:custDataLst>
          </p:nvPr>
        </p:nvSpPr>
        <p:spPr bwMode="gray">
          <a:xfrm>
            <a:off x="5232400" y="3829050"/>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0275AA25-1CFC-4A16-8BF9-FA0A10F6D45E}" type="datetime'''''''''''''''''''''''''''0'',''''''''''''21'''''''''">
              <a:rPr lang="en-GB" altLang="en-US" sz="1400" b="0">
                <a:sym typeface="+mn-lt"/>
              </a:rPr>
              <a:pPr marL="0" indent="0" algn="ctr">
                <a:buNone/>
              </a:pPr>
              <a:t>0,21</a:t>
            </a:fld>
            <a:endParaRPr lang="en-GB" sz="1400" b="0" dirty="0" smtClean="0">
              <a:sym typeface="+mn-lt"/>
            </a:endParaRPr>
          </a:p>
        </p:txBody>
      </p:sp>
      <p:sp>
        <p:nvSpPr>
          <p:cNvPr id="24" name="Rectangle 23"/>
          <p:cNvSpPr>
            <a:spLocks noGrp="1" noChangeArrowheads="1"/>
          </p:cNvSpPr>
          <p:nvPr>
            <p:custDataLst>
              <p:tags r:id="rId20"/>
            </p:custDataLst>
          </p:nvPr>
        </p:nvSpPr>
        <p:spPr bwMode="auto">
          <a:xfrm>
            <a:off x="5226050" y="5456238"/>
            <a:ext cx="4064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AB1CEE78-0DF7-44C2-9541-704702BBB155}" type="datetime'''''2''0''''''''''1''''4'''''''''''''''''''''''''''''''''''''">
              <a:rPr lang="en-GB" altLang="en-US" sz="1400" b="0"/>
              <a:pPr/>
              <a:t>2014</a:t>
            </a:fld>
            <a:endParaRPr lang="en-GB" sz="1400" b="0" dirty="0" smtClean="0">
              <a:sym typeface="+mn-lt"/>
            </a:endParaRPr>
          </a:p>
        </p:txBody>
      </p:sp>
      <p:sp>
        <p:nvSpPr>
          <p:cNvPr id="22" name="Rectangle 21"/>
          <p:cNvSpPr>
            <a:spLocks noGrp="1" noChangeArrowheads="1"/>
          </p:cNvSpPr>
          <p:nvPr>
            <p:custDataLst>
              <p:tags r:id="rId21"/>
            </p:custDataLst>
          </p:nvPr>
        </p:nvSpPr>
        <p:spPr bwMode="auto">
          <a:xfrm>
            <a:off x="4292600" y="5456238"/>
            <a:ext cx="4064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659" indent="-342659" algn="l" defTabSz="894720" rtl="0" eaLnBrk="0" fontAlgn="base" hangingPunct="0">
              <a:spcBef>
                <a:spcPct val="0"/>
              </a:spcBef>
              <a:spcAft>
                <a:spcPct val="0"/>
              </a:spcAft>
              <a:buSzPct val="120000"/>
              <a:buChar char="•"/>
              <a:defRPr sz="1600">
                <a:solidFill>
                  <a:schemeClr val="tx1"/>
                </a:solidFill>
                <a:latin typeface="+mn-lt"/>
                <a:ea typeface="+mn-ea"/>
                <a:cs typeface="+mn-cs"/>
              </a:defRPr>
            </a:lvl1pPr>
            <a:lvl2pPr marL="144361" indent="-142774" algn="l" defTabSz="894720" rtl="0" eaLnBrk="0" fontAlgn="base" hangingPunct="0">
              <a:spcBef>
                <a:spcPct val="0"/>
              </a:spcBef>
              <a:spcAft>
                <a:spcPct val="0"/>
              </a:spcAft>
              <a:buSzPct val="120000"/>
              <a:buChar char="•"/>
              <a:defRPr sz="1600">
                <a:solidFill>
                  <a:schemeClr val="tx1"/>
                </a:solidFill>
                <a:latin typeface="+mn-lt"/>
              </a:defRPr>
            </a:lvl2pPr>
            <a:lvl3pPr marL="295067" indent="-149122" algn="l" defTabSz="894720" rtl="0" eaLnBrk="0" fontAlgn="base" hangingPunct="0">
              <a:spcBef>
                <a:spcPct val="0"/>
              </a:spcBef>
              <a:spcAft>
                <a:spcPct val="0"/>
              </a:spcAft>
              <a:buChar char="–"/>
              <a:defRPr sz="1600">
                <a:solidFill>
                  <a:schemeClr val="tx1"/>
                </a:solidFill>
                <a:latin typeface="+mn-lt"/>
              </a:defRPr>
            </a:lvl3pPr>
            <a:lvl4pPr marL="431496" indent="-134844" algn="l" defTabSz="894720" rtl="0" eaLnBrk="0" fontAlgn="base" hangingPunct="0">
              <a:spcBef>
                <a:spcPct val="0"/>
              </a:spcBef>
              <a:spcAft>
                <a:spcPct val="0"/>
              </a:spcAft>
              <a:buSzPct val="89000"/>
              <a:buChar char="•"/>
              <a:defRPr sz="1600">
                <a:solidFill>
                  <a:schemeClr val="tx1"/>
                </a:solidFill>
                <a:latin typeface="+mn-lt"/>
              </a:defRPr>
            </a:lvl4pPr>
            <a:lvl5pPr marL="582200" indent="-149122" algn="l" defTabSz="894720" rtl="0" eaLnBrk="0" fontAlgn="base" hangingPunct="0">
              <a:spcBef>
                <a:spcPct val="0"/>
              </a:spcBef>
              <a:spcAft>
                <a:spcPct val="0"/>
              </a:spcAft>
              <a:buSzPct val="75000"/>
              <a:buChar char="–"/>
              <a:defRPr sz="1600">
                <a:solidFill>
                  <a:schemeClr val="tx1"/>
                </a:solidFill>
                <a:latin typeface="+mn-lt"/>
              </a:defRPr>
            </a:lvl5pPr>
            <a:lvl6pPr marL="1039080" indent="-149122" algn="l" defTabSz="894720" rtl="0" fontAlgn="base">
              <a:spcBef>
                <a:spcPct val="0"/>
              </a:spcBef>
              <a:spcAft>
                <a:spcPct val="0"/>
              </a:spcAft>
              <a:buSzPct val="75000"/>
              <a:buChar char="–"/>
              <a:defRPr sz="1600">
                <a:solidFill>
                  <a:schemeClr val="tx1"/>
                </a:solidFill>
                <a:latin typeface="+mn-lt"/>
              </a:defRPr>
            </a:lvl6pPr>
            <a:lvl7pPr marL="1495958" indent="-149122" algn="l" defTabSz="894720" rtl="0" fontAlgn="base">
              <a:spcBef>
                <a:spcPct val="0"/>
              </a:spcBef>
              <a:spcAft>
                <a:spcPct val="0"/>
              </a:spcAft>
              <a:buSzPct val="75000"/>
              <a:buChar char="–"/>
              <a:defRPr sz="1600">
                <a:solidFill>
                  <a:schemeClr val="tx1"/>
                </a:solidFill>
                <a:latin typeface="+mn-lt"/>
              </a:defRPr>
            </a:lvl7pPr>
            <a:lvl8pPr marL="1952836" indent="-149122" algn="l" defTabSz="894720" rtl="0" fontAlgn="base">
              <a:spcBef>
                <a:spcPct val="0"/>
              </a:spcBef>
              <a:spcAft>
                <a:spcPct val="0"/>
              </a:spcAft>
              <a:buSzPct val="75000"/>
              <a:buChar char="–"/>
              <a:defRPr sz="1600">
                <a:solidFill>
                  <a:schemeClr val="tx1"/>
                </a:solidFill>
                <a:latin typeface="+mn-lt"/>
              </a:defRPr>
            </a:lvl8pPr>
            <a:lvl9pPr marL="2409711" indent="-149122" algn="l" defTabSz="894720" rtl="0" fontAlgn="base">
              <a:spcBef>
                <a:spcPct val="0"/>
              </a:spcBef>
              <a:spcAft>
                <a:spcPct val="0"/>
              </a:spcAft>
              <a:buSzPct val="75000"/>
              <a:buChar char="–"/>
              <a:defRPr sz="1600">
                <a:solidFill>
                  <a:schemeClr val="tx1"/>
                </a:solidFill>
                <a:latin typeface="+mn-lt"/>
              </a:defRPr>
            </a:lvl9pPr>
          </a:lstStyle>
          <a:p>
            <a:pPr marL="0" indent="0" algn="ctr">
              <a:buNone/>
            </a:pPr>
            <a:fld id="{CAC117B2-310A-49AF-8BFB-BA9D0B2FE95D}" type="datetime'''''''2''''''''0''''''''''''''''''''''''''13'''''''''">
              <a:rPr lang="en-GB" altLang="en-US" sz="1400" b="0"/>
              <a:pPr/>
              <a:t>2013</a:t>
            </a:fld>
            <a:endParaRPr lang="en-GB" sz="1400" b="0" dirty="0" smtClean="0">
              <a:sym typeface="+mn-lt"/>
            </a:endParaRPr>
          </a:p>
        </p:txBody>
      </p:sp>
    </p:spTree>
    <p:extLst>
      <p:ext uri="{BB962C8B-B14F-4D97-AF65-F5344CB8AC3E}">
        <p14:creationId xmlns:p14="http://schemas.microsoft.com/office/powerpoint/2010/main" val="242618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extLst>
              <p:ext uri="{D42A27DB-BD31-4B8C-83A1-F6EECF244321}">
                <p14:modId xmlns:p14="http://schemas.microsoft.com/office/powerpoint/2010/main" val="555170815"/>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9113" name="think-cell Slide" r:id="rId34" imgW="360" imgH="360" progId="TCLayout.ActiveDocument.1">
                  <p:embed/>
                </p:oleObj>
              </mc:Choice>
              <mc:Fallback>
                <p:oleObj name="think-cell Slide" r:id="rId34" imgW="360" imgH="360" progId="TCLayout.ActiveDocument.1">
                  <p:embed/>
                  <p:pic>
                    <p:nvPicPr>
                      <p:cNvPr id="0" name=""/>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192473" y="1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algn="ctr">
              <a:lnSpc>
                <a:spcPct val="90000"/>
              </a:lnSpc>
            </a:pPr>
            <a:endParaRPr lang="en-US" sz="1000" dirty="0">
              <a:latin typeface="Arial" panose="020B0604020202020204" pitchFamily="34" charset="0"/>
              <a:sym typeface="Arial" panose="020B0604020202020204" pitchFamily="34" charset="0"/>
            </a:endParaRPr>
          </a:p>
        </p:txBody>
      </p:sp>
      <p:sp>
        <p:nvSpPr>
          <p:cNvPr id="106548" name="Rectangle 16"/>
          <p:cNvSpPr>
            <a:spLocks noGrp="1" noChangeArrowheads="1"/>
          </p:cNvSpPr>
          <p:nvPr>
            <p:ph type="title"/>
            <p:custDataLst>
              <p:tags r:id="rId4"/>
            </p:custDataLst>
          </p:nvPr>
        </p:nvSpPr>
        <p:spPr>
          <a:xfrm>
            <a:off x="119063" y="230415"/>
            <a:ext cx="8618537" cy="954107"/>
          </a:xfrm>
        </p:spPr>
        <p:txBody>
          <a:bodyPr/>
          <a:lstStyle/>
          <a:p>
            <a:pPr lvl="1" eaLnBrk="1" hangingPunct="1"/>
            <a:r>
              <a:rPr lang="el-GR" sz="2200" dirty="0" smtClean="0">
                <a:solidFill>
                  <a:srgbClr val="003882"/>
                </a:solidFill>
              </a:rPr>
              <a:t>ΟΙΚΟΝΟΜΙΚΗ ΔΙΑΧΕΙΡΙΣΗ</a:t>
            </a:r>
            <a:r>
              <a:rPr lang="el-GR" sz="2000" dirty="0" smtClean="0">
                <a:solidFill>
                  <a:srgbClr val="003882"/>
                </a:solidFill>
              </a:rPr>
              <a:t/>
            </a:r>
            <a:br>
              <a:rPr lang="el-GR" sz="2000" dirty="0" smtClean="0">
                <a:solidFill>
                  <a:srgbClr val="003882"/>
                </a:solidFill>
              </a:rPr>
            </a:br>
            <a:r>
              <a:rPr lang="el-GR" sz="2000" dirty="0" smtClean="0">
                <a:solidFill>
                  <a:srgbClr val="002960"/>
                </a:solidFill>
              </a:rPr>
              <a:t>Ισχυροποίηση ισολογισμού, </a:t>
            </a:r>
            <a:r>
              <a:rPr lang="el-GR" sz="2000" dirty="0" err="1" smtClean="0">
                <a:solidFill>
                  <a:srgbClr val="002960"/>
                </a:solidFill>
              </a:rPr>
              <a:t>απομόχλευση</a:t>
            </a:r>
            <a:r>
              <a:rPr lang="el-GR" sz="2000" dirty="0" smtClean="0">
                <a:solidFill>
                  <a:srgbClr val="002960"/>
                </a:solidFill>
              </a:rPr>
              <a:t> και μείωση κόστους επιτοκίου</a:t>
            </a:r>
            <a:endParaRPr lang="en-GB" sz="1800" dirty="0">
              <a:solidFill>
                <a:srgbClr val="002960"/>
              </a:solidFill>
            </a:endParaRPr>
          </a:p>
        </p:txBody>
      </p:sp>
      <p:sp>
        <p:nvSpPr>
          <p:cNvPr id="106549" name="TextBox 1"/>
          <p:cNvSpPr txBox="1">
            <a:spLocks noChangeArrowheads="1"/>
          </p:cNvSpPr>
          <p:nvPr>
            <p:custDataLst>
              <p:tags r:id="rId5"/>
            </p:custDataLst>
          </p:nvPr>
        </p:nvSpPr>
        <p:spPr bwMode="auto">
          <a:xfrm>
            <a:off x="304255" y="1342223"/>
            <a:ext cx="8075630" cy="2450562"/>
          </a:xfrm>
          <a:prstGeom prst="rect">
            <a:avLst/>
          </a:prstGeom>
          <a:noFill/>
          <a:ln w="9525">
            <a:noFill/>
            <a:miter lim="800000"/>
            <a:headEnd/>
            <a:tailEnd/>
          </a:ln>
        </p:spPr>
        <p:txBody>
          <a:bodyPr wrap="square" lIns="91332" tIns="45666" rIns="91332" bIns="45666">
            <a:spAutoFit/>
          </a:bodyPr>
          <a:lstStyle/>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err="1" smtClean="0">
                <a:solidFill>
                  <a:srgbClr val="000000"/>
                </a:solidFill>
                <a:latin typeface="Arial"/>
              </a:rPr>
              <a:t>Ομογενοποίηση</a:t>
            </a:r>
            <a:r>
              <a:rPr lang="el-GR" sz="1800" b="0" dirty="0" smtClean="0">
                <a:solidFill>
                  <a:srgbClr val="000000"/>
                </a:solidFill>
                <a:latin typeface="Arial"/>
              </a:rPr>
              <a:t> και βελτίωση όρων δανειακών συμβάσεων και ομολόγων</a:t>
            </a:r>
          </a:p>
          <a:p>
            <a:pPr marL="464710" lvl="1" indent="-285484" algn="just" defTabSz="892936">
              <a:lnSpc>
                <a:spcPct val="150000"/>
              </a:lnSpc>
              <a:spcBef>
                <a:spcPts val="100"/>
              </a:spcBef>
              <a:buClr>
                <a:srgbClr val="000000"/>
              </a:buClr>
              <a:buFont typeface="Arial" panose="020B0604020202020204" pitchFamily="34" charset="0"/>
              <a:buChar char="•"/>
              <a:defRPr/>
            </a:pPr>
            <a:endParaRPr lang="el-GR" sz="1050" b="0" dirty="0" smtClean="0">
              <a:solidFill>
                <a:srgbClr val="000000"/>
              </a:solidFill>
              <a:latin typeface="Arial"/>
            </a:endParaRPr>
          </a:p>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smtClean="0">
                <a:solidFill>
                  <a:srgbClr val="000000"/>
                </a:solidFill>
                <a:latin typeface="Arial"/>
              </a:rPr>
              <a:t>Έκδοση 5ετούς </a:t>
            </a:r>
            <a:r>
              <a:rPr lang="el-GR" sz="1800" b="0" dirty="0" err="1" smtClean="0">
                <a:solidFill>
                  <a:srgbClr val="000000"/>
                </a:solidFill>
                <a:latin typeface="Arial"/>
              </a:rPr>
              <a:t>ευρω</a:t>
            </a:r>
            <a:r>
              <a:rPr lang="el-GR" sz="1800" b="0" dirty="0" smtClean="0">
                <a:solidFill>
                  <a:srgbClr val="000000"/>
                </a:solidFill>
                <a:latin typeface="Arial"/>
              </a:rPr>
              <a:t>-ομολόγου €375 εκατ., με επιτόκιο 4,875%, με παράλληλη εξαγορά τίτλων λήξης Μαΐου 2017 με επιτόκιο 8%, ύψους €225 εκατ. μέσω δημόσιας προσφοράς. </a:t>
            </a:r>
            <a:endParaRPr lang="el-GR" sz="1800" b="0" dirty="0">
              <a:solidFill>
                <a:srgbClr val="000000"/>
              </a:solidFill>
              <a:latin typeface="Arial"/>
            </a:endParaRPr>
          </a:p>
          <a:p>
            <a:pPr marL="464710" lvl="1" indent="-285484" algn="just" defTabSz="892936">
              <a:lnSpc>
                <a:spcPct val="150000"/>
              </a:lnSpc>
              <a:spcBef>
                <a:spcPts val="100"/>
              </a:spcBef>
              <a:buClr>
                <a:srgbClr val="000000"/>
              </a:buClr>
              <a:buFont typeface="Arial" panose="020B0604020202020204" pitchFamily="34" charset="0"/>
              <a:buChar char="•"/>
              <a:defRPr/>
            </a:pPr>
            <a:endParaRPr lang="el-GR" sz="1800" b="0" dirty="0" smtClean="0">
              <a:solidFill>
                <a:srgbClr val="000000"/>
              </a:solidFill>
            </a:endParaRPr>
          </a:p>
        </p:txBody>
      </p:sp>
      <p:sp>
        <p:nvSpPr>
          <p:cNvPr id="106550" name="Slide Number Placeholder 4"/>
          <p:cNvSpPr>
            <a:spLocks noGrp="1"/>
          </p:cNvSpPr>
          <p:nvPr>
            <p:ph type="sldNum" sz="quarter" idx="10"/>
            <p:custDataLst>
              <p:tags r:id="rId6"/>
            </p:custDataLst>
          </p:nvPr>
        </p:nvSpPr>
        <p:spPr>
          <a:xfrm>
            <a:off x="8385176" y="6432940"/>
            <a:ext cx="487363" cy="240165"/>
          </a:xfrm>
          <a:noFill/>
          <a:ln>
            <a:miter lim="800000"/>
            <a:headEnd/>
            <a:tailEnd/>
          </a:ln>
        </p:spPr>
        <p:txBody>
          <a:bodyPr lIns="85444" tIns="42721" rIns="85444" bIns="42721">
            <a:spAutoFit/>
          </a:bodyPr>
          <a:lstStyle/>
          <a:p>
            <a:pPr defTabSz="894325"/>
            <a:fld id="{AECB2406-1EC3-4F70-9C4D-35ACAA44E64E}" type="slidenum">
              <a:rPr lang="en-US" smtClean="0">
                <a:solidFill>
                  <a:srgbClr val="000066"/>
                </a:solidFill>
              </a:rPr>
              <a:pPr defTabSz="894325"/>
              <a:t>22</a:t>
            </a:fld>
            <a:endParaRPr lang="en-US" smtClean="0">
              <a:solidFill>
                <a:srgbClr val="000066"/>
              </a:solidFill>
            </a:endParaRPr>
          </a:p>
        </p:txBody>
      </p:sp>
      <p:cxnSp>
        <p:nvCxnSpPr>
          <p:cNvPr id="16" name="Straight Connector 15"/>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5" descr="elpengri"/>
          <p:cNvPicPr>
            <a:picLocks noChangeAspect="1" noChangeArrowheads="1"/>
          </p:cNvPicPr>
          <p:nvPr>
            <p:custDataLst>
              <p:tags r:id="rId8"/>
            </p:custDataLst>
          </p:nvPr>
        </p:nvPicPr>
        <p:blipFill>
          <a:blip r:embed="rId36" cstate="print">
            <a:extLst>
              <a:ext uri="{28A0092B-C50C-407E-A947-70E740481C1C}">
                <a14:useLocalDpi xmlns:a14="http://schemas.microsoft.com/office/drawing/2010/main" val="0"/>
              </a:ext>
            </a:extLst>
          </a:blip>
          <a:srcRect/>
          <a:stretch>
            <a:fillRect/>
          </a:stretch>
        </p:blipFill>
        <p:spPr bwMode="auto">
          <a:xfrm>
            <a:off x="7681913" y="6415478"/>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a:spLocks noChangeArrowheads="1"/>
          </p:cNvSpPr>
          <p:nvPr>
            <p:custDataLst>
              <p:tags r:id="rId9"/>
            </p:custDataLst>
          </p:nvPr>
        </p:nvSpPr>
        <p:spPr bwMode="auto">
          <a:xfrm>
            <a:off x="304255" y="4054792"/>
            <a:ext cx="3888432" cy="1754217"/>
          </a:xfrm>
          <a:prstGeom prst="rect">
            <a:avLst/>
          </a:prstGeom>
          <a:noFill/>
          <a:ln w="9525">
            <a:noFill/>
            <a:miter lim="800000"/>
            <a:headEnd/>
            <a:tailEnd/>
          </a:ln>
        </p:spPr>
        <p:txBody>
          <a:bodyPr wrap="square" lIns="91332" tIns="45666" rIns="91332" bIns="45666">
            <a:spAutoFit/>
          </a:bodyPr>
          <a:lstStyle/>
          <a:p>
            <a:pPr marL="464710" lvl="1" indent="-285484" algn="just" defTabSz="892936">
              <a:lnSpc>
                <a:spcPct val="150000"/>
              </a:lnSpc>
              <a:spcBef>
                <a:spcPts val="100"/>
              </a:spcBef>
              <a:buClr>
                <a:srgbClr val="000000"/>
              </a:buClr>
              <a:buFont typeface="Arial" panose="020B0604020202020204" pitchFamily="34" charset="0"/>
              <a:buChar char="•"/>
              <a:defRPr/>
            </a:pPr>
            <a:r>
              <a:rPr lang="el-GR" sz="1800" b="0" dirty="0" smtClean="0">
                <a:solidFill>
                  <a:srgbClr val="000000"/>
                </a:solidFill>
                <a:latin typeface="Arial"/>
              </a:rPr>
              <a:t>Μείωση συνολικού δανεισμού στα €2,9 δισ. και μείωση χρηματοοικονομικού κόστους κατά 3% σε σχέση με το 2015</a:t>
            </a:r>
            <a:r>
              <a:rPr lang="el-GR" sz="1800" b="0" dirty="0">
                <a:solidFill>
                  <a:srgbClr val="000000"/>
                </a:solidFill>
              </a:rPr>
              <a:t>.</a:t>
            </a:r>
            <a:endParaRPr lang="el-GR" sz="1800" b="0" dirty="0">
              <a:solidFill>
                <a:srgbClr val="000000"/>
              </a:solidFill>
              <a:latin typeface="Arial"/>
            </a:endParaRPr>
          </a:p>
        </p:txBody>
      </p:sp>
      <p:sp>
        <p:nvSpPr>
          <p:cNvPr id="11" name="Rectangle 4"/>
          <p:cNvSpPr>
            <a:spLocks noChangeArrowheads="1"/>
          </p:cNvSpPr>
          <p:nvPr>
            <p:custDataLst>
              <p:tags r:id="rId10"/>
            </p:custDataLst>
          </p:nvPr>
        </p:nvSpPr>
        <p:spPr bwMode="auto">
          <a:xfrm>
            <a:off x="5056783" y="3552101"/>
            <a:ext cx="3385095" cy="31269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308" tIns="48154" rIns="96308" bIns="48154" anchor="ctr">
            <a:spAutoFit/>
          </a:bodyPr>
          <a:lstStyle/>
          <a:p>
            <a:pPr>
              <a:spcBef>
                <a:spcPct val="0"/>
              </a:spcBef>
              <a:spcAft>
                <a:spcPct val="0"/>
              </a:spcAft>
              <a:buSzTx/>
              <a:buFontTx/>
              <a:buNone/>
            </a:pPr>
            <a:r>
              <a:rPr lang="el-GR" b="1" dirty="0" smtClean="0">
                <a:solidFill>
                  <a:srgbClr val="002960"/>
                </a:solidFill>
                <a:cs typeface="Arial" pitchFamily="34" charset="0"/>
              </a:rPr>
              <a:t>Συνολικός Δανεισμός Ομίλου (€ εκατ.)</a:t>
            </a:r>
            <a:endParaRPr lang="el-GR" b="1" dirty="0">
              <a:solidFill>
                <a:srgbClr val="002960"/>
              </a:solidFill>
              <a:cs typeface="Arial" pitchFamily="34" charset="0"/>
            </a:endParaRPr>
          </a:p>
        </p:txBody>
      </p:sp>
      <p:sp>
        <p:nvSpPr>
          <p:cNvPr id="12" name="Rectangle 11"/>
          <p:cNvSpPr/>
          <p:nvPr>
            <p:custDataLst>
              <p:tags r:id="rId11"/>
            </p:custDataLst>
          </p:nvPr>
        </p:nvSpPr>
        <p:spPr bwMode="gray">
          <a:xfrm>
            <a:off x="7015163" y="5085580"/>
            <a:ext cx="287338"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rtlCol="0" anchor="ctr" anchorCtr="0" compatLnSpc="1">
            <a:prstTxWarp prst="textNoShape">
              <a:avLst/>
            </a:prstTxWarp>
            <a:noAutofit/>
          </a:bodyPr>
          <a:lstStyle/>
          <a:p>
            <a:pPr algn="ctr" defTabSz="882915">
              <a:spcBef>
                <a:spcPct val="0"/>
              </a:spcBef>
              <a:spcAft>
                <a:spcPct val="0"/>
              </a:spcAft>
              <a:buFontTx/>
              <a:buNone/>
            </a:pPr>
            <a:fld id="{4FC5CE0B-76BB-42F0-8C38-D17F514B7CE3}" type="datetime'''''''''''''35''''''''''''''''%'''''''''''''''''''''''''''">
              <a:rPr lang="en-US" altLang="en-US" sz="1000">
                <a:solidFill>
                  <a:srgbClr val="FFFFFF"/>
                </a:solidFill>
                <a:cs typeface="Arial"/>
              </a:rPr>
              <a:pPr algn="ctr" defTabSz="882915">
                <a:spcBef>
                  <a:spcPct val="0"/>
                </a:spcBef>
                <a:spcAft>
                  <a:spcPct val="0"/>
                </a:spcAft>
                <a:buFontTx/>
                <a:buNone/>
              </a:pPr>
              <a:t>35%</a:t>
            </a:fld>
            <a:endParaRPr lang="el-GR" sz="1000" dirty="0">
              <a:solidFill>
                <a:srgbClr val="FFFFFF"/>
              </a:solidFill>
              <a:latin typeface="Arial"/>
              <a:cs typeface="Arial"/>
              <a:sym typeface="Arial"/>
            </a:endParaRPr>
          </a:p>
        </p:txBody>
      </p:sp>
      <p:graphicFrame>
        <p:nvGraphicFramePr>
          <p:cNvPr id="13" name="Object 12"/>
          <p:cNvGraphicFramePr>
            <a:graphicFrameLocks/>
          </p:cNvGraphicFramePr>
          <p:nvPr>
            <p:custDataLst>
              <p:tags r:id="rId12"/>
            </p:custDataLst>
            <p:extLst>
              <p:ext uri="{D42A27DB-BD31-4B8C-83A1-F6EECF244321}">
                <p14:modId xmlns:p14="http://schemas.microsoft.com/office/powerpoint/2010/main" val="3114332772"/>
              </p:ext>
            </p:extLst>
          </p:nvPr>
        </p:nvGraphicFramePr>
        <p:xfrm>
          <a:off x="4953000" y="4129905"/>
          <a:ext cx="3343165" cy="1857330"/>
        </p:xfrm>
        <a:graphic>
          <a:graphicData uri="http://schemas.openxmlformats.org/presentationml/2006/ole">
            <mc:AlternateContent xmlns:mc="http://schemas.openxmlformats.org/markup-compatibility/2006">
              <mc:Choice xmlns:v="urn:schemas-microsoft-com:vml" Requires="v">
                <p:oleObj spid="_x0000_s169114" name="Chart" r:id="rId37" imgW="3343165" imgH="1857330" progId="MSGraph.Chart.8">
                  <p:embed followColorScheme="full"/>
                </p:oleObj>
              </mc:Choice>
              <mc:Fallback>
                <p:oleObj name="Chart" r:id="rId37" imgW="3343165" imgH="1857330" progId="MSGraph.Chart.8">
                  <p:embed followColorScheme="full"/>
                  <p:pic>
                    <p:nvPicPr>
                      <p:cNvPr id="0" name=""/>
                      <p:cNvPicPr/>
                      <p:nvPr/>
                    </p:nvPicPr>
                    <p:blipFill>
                      <a:blip r:embed="rId38"/>
                      <a:stretch>
                        <a:fillRect/>
                      </a:stretch>
                    </p:blipFill>
                    <p:spPr>
                      <a:xfrm>
                        <a:off x="4953000" y="4129905"/>
                        <a:ext cx="3343165" cy="1857330"/>
                      </a:xfrm>
                      <a:prstGeom prst="rect">
                        <a:avLst/>
                      </a:prstGeom>
                    </p:spPr>
                  </p:pic>
                </p:oleObj>
              </mc:Fallback>
            </mc:AlternateContent>
          </a:graphicData>
        </a:graphic>
      </p:graphicFrame>
      <p:cxnSp>
        <p:nvCxnSpPr>
          <p:cNvPr id="15" name="Straight Connector 14"/>
          <p:cNvCxnSpPr/>
          <p:nvPr>
            <p:custDataLst>
              <p:tags r:id="rId13"/>
            </p:custDataLst>
          </p:nvPr>
        </p:nvCxnSpPr>
        <p:spPr bwMode="auto">
          <a:xfrm>
            <a:off x="7677150" y="4008809"/>
            <a:ext cx="0" cy="266700"/>
          </a:xfrm>
          <a:prstGeom prst="line">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custDataLst>
              <p:tags r:id="rId14"/>
            </p:custDataLst>
          </p:nvPr>
        </p:nvCxnSpPr>
        <p:spPr bwMode="auto">
          <a:xfrm flipV="1">
            <a:off x="5591175" y="4004617"/>
            <a:ext cx="0" cy="762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custDataLst>
              <p:tags r:id="rId15"/>
            </p:custDataLst>
          </p:nvPr>
        </p:nvCxnSpPr>
        <p:spPr bwMode="auto">
          <a:xfrm>
            <a:off x="5591175" y="4008809"/>
            <a:ext cx="20859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p:cNvSpPr/>
          <p:nvPr>
            <p:custDataLst>
              <p:tags r:id="rId16"/>
            </p:custDataLst>
          </p:nvPr>
        </p:nvSpPr>
        <p:spPr bwMode="auto">
          <a:xfrm>
            <a:off x="6424613" y="3887142"/>
            <a:ext cx="419100" cy="193675"/>
          </a:xfrm>
          <a:prstGeom prst="ellipse">
            <a:avLst/>
          </a:prstGeom>
          <a:solidFill>
            <a:srgbClr val="FF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ctr" defTabSz="895350">
              <a:lnSpc>
                <a:spcPct val="90000"/>
              </a:lnSpc>
            </a:pPr>
            <a:fld id="{1E71643D-829F-475E-8BEC-5E3A2D189759}" type="datetime'''-''''''1''''''''''''''''2''''%'''''''''''">
              <a:rPr lang="en-US" altLang="en-US" sz="1000">
                <a:solidFill>
                  <a:schemeClr val="tx1"/>
                </a:solidFill>
              </a:rPr>
              <a:pPr/>
              <a:t>-12%</a:t>
            </a:fld>
            <a:endParaRPr kumimoji="0" lang="el-GR" sz="1000" b="1" strike="noStrike" cap="none" normalizeH="0" dirty="0" smtClean="0">
              <a:ln>
                <a:noFill/>
              </a:ln>
              <a:solidFill>
                <a:schemeClr val="tx1"/>
              </a:solidFill>
              <a:effectLst/>
              <a:latin typeface="Arial"/>
              <a:sym typeface="Arial"/>
            </a:endParaRPr>
          </a:p>
        </p:txBody>
      </p:sp>
      <p:sp>
        <p:nvSpPr>
          <p:cNvPr id="20" name="Rectangle 19"/>
          <p:cNvSpPr/>
          <p:nvPr>
            <p:custDataLst>
              <p:tags r:id="rId17"/>
            </p:custDataLst>
          </p:nvPr>
        </p:nvSpPr>
        <p:spPr bwMode="auto">
          <a:xfrm>
            <a:off x="7531100" y="5957118"/>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95350"/>
            <a:fld id="{0D50AAEA-8D87-4322-A1E4-950134287D32}" type="datetime'''''2''''''''''''''''''''''0''''''''''''''''''1''''''6'''''''">
              <a:rPr lang="en-US" altLang="en-US" sz="1000">
                <a:solidFill>
                  <a:schemeClr val="tx1"/>
                </a:solidFill>
              </a:rPr>
              <a:pPr/>
              <a:t>2016</a:t>
            </a:fld>
            <a:endParaRPr kumimoji="0" lang="el-GR" sz="1000" strike="noStrike" cap="none" normalizeH="0" dirty="0" smtClean="0">
              <a:ln>
                <a:noFill/>
              </a:ln>
              <a:solidFill>
                <a:schemeClr val="tx1"/>
              </a:solidFill>
              <a:effectLst/>
              <a:latin typeface="Arial"/>
              <a:sym typeface="Arial"/>
            </a:endParaRPr>
          </a:p>
        </p:txBody>
      </p:sp>
      <p:sp>
        <p:nvSpPr>
          <p:cNvPr id="21" name="Rectangle 20"/>
          <p:cNvSpPr/>
          <p:nvPr>
            <p:custDataLst>
              <p:tags r:id="rId18"/>
            </p:custDataLst>
          </p:nvPr>
        </p:nvSpPr>
        <p:spPr bwMode="gray">
          <a:xfrm>
            <a:off x="7502525" y="4266430"/>
            <a:ext cx="34925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rtlCol="0" anchor="b" anchorCtr="0" compatLnSpc="1">
            <a:prstTxWarp prst="textNoShape">
              <a:avLst/>
            </a:prstTxWarp>
            <a:noAutofit/>
          </a:bodyPr>
          <a:lstStyle/>
          <a:p>
            <a:pPr algn="ctr" defTabSz="895350"/>
            <a:fld id="{96B0F5D4-6D9B-4460-8D4B-31A44C664586}" type="datetime'''''''''''''2'''''',8''''''6''''''''''''''''''9'''''''''">
              <a:rPr lang="en-US" altLang="en-US" sz="1000">
                <a:solidFill>
                  <a:schemeClr val="tx1"/>
                </a:solidFill>
              </a:rPr>
              <a:pPr/>
              <a:t>2,869</a:t>
            </a:fld>
            <a:endParaRPr kumimoji="0" lang="el-GR" sz="1000" strike="noStrike" cap="none" normalizeH="0" dirty="0" smtClean="0">
              <a:ln>
                <a:noFill/>
              </a:ln>
              <a:solidFill>
                <a:schemeClr val="tx1"/>
              </a:solidFill>
              <a:effectLst/>
              <a:latin typeface="Arial"/>
              <a:sym typeface="Arial"/>
            </a:endParaRPr>
          </a:p>
        </p:txBody>
      </p:sp>
      <p:sp>
        <p:nvSpPr>
          <p:cNvPr id="19" name="Rectangle 18"/>
          <p:cNvSpPr/>
          <p:nvPr>
            <p:custDataLst>
              <p:tags r:id="rId19"/>
            </p:custDataLst>
          </p:nvPr>
        </p:nvSpPr>
        <p:spPr bwMode="auto">
          <a:xfrm>
            <a:off x="5445125" y="5957118"/>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95350"/>
            <a:fld id="{64568ECF-EF9A-405A-BB39-6E6BD29560E8}" type="datetime'''''''''20''''''''''''''''''''''''''1''''''''''''''5'''''''">
              <a:rPr lang="en-US" altLang="en-US" sz="1000">
                <a:solidFill>
                  <a:schemeClr val="tx1"/>
                </a:solidFill>
              </a:rPr>
              <a:pPr/>
              <a:t>2015</a:t>
            </a:fld>
            <a:endParaRPr kumimoji="0" lang="el-GR" sz="1000" strike="noStrike" cap="none" normalizeH="0" dirty="0" smtClean="0">
              <a:ln>
                <a:noFill/>
              </a:ln>
              <a:solidFill>
                <a:schemeClr val="tx1"/>
              </a:solidFill>
              <a:effectLst/>
              <a:latin typeface="Arial"/>
              <a:sym typeface="Arial"/>
            </a:endParaRPr>
          </a:p>
        </p:txBody>
      </p:sp>
      <p:sp>
        <p:nvSpPr>
          <p:cNvPr id="22" name="Rectangle 21"/>
          <p:cNvSpPr/>
          <p:nvPr>
            <p:custDataLst>
              <p:tags r:id="rId20"/>
            </p:custDataLst>
          </p:nvPr>
        </p:nvSpPr>
        <p:spPr bwMode="gray">
          <a:xfrm>
            <a:off x="5388769" y="4093553"/>
            <a:ext cx="34925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463" tIns="0" rIns="17463" bIns="0" numCol="1" rtlCol="0" anchor="b" anchorCtr="0" compatLnSpc="1">
            <a:prstTxWarp prst="textNoShape">
              <a:avLst/>
            </a:prstTxWarp>
            <a:noAutofit/>
          </a:bodyPr>
          <a:lstStyle/>
          <a:p>
            <a:pPr algn="ctr" defTabSz="895350"/>
            <a:fld id="{43206D8E-70AA-49D0-B2B3-397F4F8D6F30}" type="datetime'3'''''''''''''''',''''''2''''5''''''''''''''''''''''3'''">
              <a:rPr lang="en-US" altLang="en-US" sz="1000">
                <a:solidFill>
                  <a:schemeClr val="tx1"/>
                </a:solidFill>
              </a:rPr>
              <a:pPr/>
              <a:t>3,253</a:t>
            </a:fld>
            <a:endParaRPr kumimoji="0" lang="el-GR" sz="1000" strike="noStrike" cap="none" normalizeH="0" dirty="0" smtClean="0">
              <a:ln>
                <a:noFill/>
              </a:ln>
              <a:solidFill>
                <a:schemeClr val="tx1"/>
              </a:solidFill>
              <a:effectLst/>
              <a:latin typeface="Arial"/>
              <a:sym typeface="Arial"/>
            </a:endParaRPr>
          </a:p>
        </p:txBody>
      </p:sp>
      <p:sp>
        <p:nvSpPr>
          <p:cNvPr id="24" name="Rectangle 23"/>
          <p:cNvSpPr/>
          <p:nvPr>
            <p:custDataLst>
              <p:tags r:id="rId21"/>
            </p:custDataLst>
          </p:nvPr>
        </p:nvSpPr>
        <p:spPr bwMode="auto">
          <a:xfrm>
            <a:off x="6280919" y="6180955"/>
            <a:ext cx="179388" cy="133350"/>
          </a:xfrm>
          <a:prstGeom prst="rect">
            <a:avLst/>
          </a:pr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4463" marR="0" indent="-142875" algn="l" defTabSz="895350" rtl="0" eaLnBrk="1" fontAlgn="base" latinLnBrk="0" hangingPunct="1">
              <a:lnSpc>
                <a:spcPct val="100000"/>
              </a:lnSpc>
              <a:spcBef>
                <a:spcPct val="20000"/>
              </a:spcBef>
              <a:spcAft>
                <a:spcPct val="50000"/>
              </a:spcAft>
              <a:buClrTx/>
              <a:buSzPct val="120000"/>
              <a:buFontTx/>
              <a:buChar char="•"/>
              <a:tabLst/>
            </a:pPr>
            <a:endParaRPr kumimoji="0" lang="el-GR" sz="1200" b="0" i="0" u="none" strike="noStrike" cap="none" normalizeH="0" baseline="0" smtClean="0">
              <a:ln>
                <a:noFill/>
              </a:ln>
              <a:solidFill>
                <a:schemeClr val="tx1"/>
              </a:solidFill>
              <a:effectLst/>
              <a:latin typeface="Arial" charset="0"/>
            </a:endParaRPr>
          </a:p>
        </p:txBody>
      </p:sp>
      <p:sp>
        <p:nvSpPr>
          <p:cNvPr id="27" name="Rectangle 26"/>
          <p:cNvSpPr/>
          <p:nvPr>
            <p:custDataLst>
              <p:tags r:id="rId22"/>
            </p:custDataLst>
          </p:nvPr>
        </p:nvSpPr>
        <p:spPr bwMode="auto">
          <a:xfrm>
            <a:off x="5202238" y="6180955"/>
            <a:ext cx="179388" cy="133350"/>
          </a:xfrm>
          <a:prstGeom prst="rect">
            <a:avLst/>
          </a:prstGeom>
          <a:solidFill>
            <a:srgbClr val="0033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4463" marR="0" indent="-142875" algn="l" defTabSz="895350" rtl="0" eaLnBrk="1" fontAlgn="base" latinLnBrk="0" hangingPunct="1">
              <a:lnSpc>
                <a:spcPct val="100000"/>
              </a:lnSpc>
              <a:spcBef>
                <a:spcPct val="20000"/>
              </a:spcBef>
              <a:spcAft>
                <a:spcPct val="50000"/>
              </a:spcAft>
              <a:buClrTx/>
              <a:buSzPct val="120000"/>
              <a:buFontTx/>
              <a:buChar char="•"/>
              <a:tabLst/>
            </a:pPr>
            <a:endParaRPr kumimoji="0" lang="el-GR" sz="1200" b="0" i="0" u="none" strike="noStrike" cap="none" normalizeH="0" baseline="0" smtClean="0">
              <a:ln>
                <a:noFill/>
              </a:ln>
              <a:solidFill>
                <a:schemeClr val="tx1"/>
              </a:solidFill>
              <a:effectLst/>
              <a:latin typeface="Arial" charset="0"/>
            </a:endParaRPr>
          </a:p>
        </p:txBody>
      </p:sp>
      <p:sp>
        <p:nvSpPr>
          <p:cNvPr id="26" name="Rectangle 25"/>
          <p:cNvSpPr/>
          <p:nvPr>
            <p:custDataLst>
              <p:tags r:id="rId23"/>
            </p:custDataLst>
          </p:nvPr>
        </p:nvSpPr>
        <p:spPr bwMode="auto">
          <a:xfrm>
            <a:off x="7123442" y="6195243"/>
            <a:ext cx="179388" cy="133350"/>
          </a:xfrm>
          <a:prstGeom prst="rect">
            <a:avLst/>
          </a:prstGeom>
          <a:solidFill>
            <a:srgbClr val="C7E0FB"/>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4463" marR="0" indent="-142875" algn="l" defTabSz="895350" rtl="0" eaLnBrk="1" fontAlgn="base" latinLnBrk="0" hangingPunct="1">
              <a:lnSpc>
                <a:spcPct val="100000"/>
              </a:lnSpc>
              <a:spcBef>
                <a:spcPct val="20000"/>
              </a:spcBef>
              <a:spcAft>
                <a:spcPct val="50000"/>
              </a:spcAft>
              <a:buClrTx/>
              <a:buSzPct val="120000"/>
              <a:buFontTx/>
              <a:buChar char="•"/>
              <a:tabLst/>
            </a:pPr>
            <a:endParaRPr kumimoji="0" lang="el-GR" sz="1200" b="0" i="0" u="none" strike="noStrike" cap="none" normalizeH="0" baseline="0" smtClean="0">
              <a:ln>
                <a:noFill/>
              </a:ln>
              <a:solidFill>
                <a:schemeClr val="tx1"/>
              </a:solidFill>
              <a:effectLst/>
              <a:latin typeface="Arial" charset="0"/>
            </a:endParaRPr>
          </a:p>
        </p:txBody>
      </p:sp>
      <p:sp>
        <p:nvSpPr>
          <p:cNvPr id="29" name="Rectangle 28"/>
          <p:cNvSpPr/>
          <p:nvPr>
            <p:custDataLst>
              <p:tags r:id="rId24"/>
            </p:custDataLst>
          </p:nvPr>
        </p:nvSpPr>
        <p:spPr bwMode="auto">
          <a:xfrm>
            <a:off x="7368692" y="6170552"/>
            <a:ext cx="90805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95350"/>
            <a:fld id="{34CCE603-242F-44A5-890A-2933E814350F}" type="datetime'Ευ''''''ρω'''''''''''' ''ομ''ό''λ''''''''''''''ο''γα'''''''">
              <a:rPr lang="en-US" altLang="en-US" sz="1000">
                <a:solidFill>
                  <a:schemeClr val="tx1"/>
                </a:solidFill>
              </a:rPr>
              <a:pPr/>
              <a:t>Ευρω ομόλογα</a:t>
            </a:fld>
            <a:endParaRPr kumimoji="0" lang="el-GR" sz="1000" strike="noStrike" cap="none" normalizeH="0" dirty="0" smtClean="0">
              <a:ln>
                <a:noFill/>
              </a:ln>
              <a:solidFill>
                <a:schemeClr val="tx1"/>
              </a:solidFill>
              <a:effectLst/>
              <a:latin typeface="Arial"/>
              <a:sym typeface="Arial"/>
            </a:endParaRPr>
          </a:p>
        </p:txBody>
      </p:sp>
      <p:sp>
        <p:nvSpPr>
          <p:cNvPr id="28" name="Rectangle 27"/>
          <p:cNvSpPr/>
          <p:nvPr>
            <p:custDataLst>
              <p:tags r:id="rId25"/>
            </p:custDataLst>
          </p:nvPr>
        </p:nvSpPr>
        <p:spPr bwMode="auto">
          <a:xfrm>
            <a:off x="6511107" y="6176193"/>
            <a:ext cx="3429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95350"/>
            <a:fld id="{05A129F4-B2F2-47FC-9E68-32A1283CD2E6}" type="datetime'''''''''''''''''''''''ΕΤ''Ε''''''''''''''''π'''''''''">
              <a:rPr lang="en-US" altLang="en-US" sz="1000">
                <a:solidFill>
                  <a:schemeClr val="tx1"/>
                </a:solidFill>
              </a:rPr>
              <a:pPr/>
              <a:t>ΕΤΕπ</a:t>
            </a:fld>
            <a:endParaRPr kumimoji="0" lang="el-GR" sz="1000" strike="noStrike" cap="none" normalizeH="0" dirty="0" smtClean="0">
              <a:ln>
                <a:noFill/>
              </a:ln>
              <a:solidFill>
                <a:schemeClr val="tx1"/>
              </a:solidFill>
              <a:effectLst/>
              <a:latin typeface="Arial"/>
              <a:sym typeface="Arial"/>
            </a:endParaRPr>
          </a:p>
        </p:txBody>
      </p:sp>
      <p:sp>
        <p:nvSpPr>
          <p:cNvPr id="31" name="Rectangle 30"/>
          <p:cNvSpPr/>
          <p:nvPr>
            <p:custDataLst>
              <p:tags r:id="rId26"/>
            </p:custDataLst>
          </p:nvPr>
        </p:nvSpPr>
        <p:spPr bwMode="auto">
          <a:xfrm>
            <a:off x="5432425" y="6176193"/>
            <a:ext cx="611188"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95350"/>
            <a:fld id="{98692922-FA26-4D15-AC26-0771DA7787D3}" type="datetime'''Τ''''''ρ''''''''''''ά''π''''''εζ''''''''''''''''ες'' '''''">
              <a:rPr lang="en-US" altLang="en-US" sz="1000">
                <a:solidFill>
                  <a:schemeClr val="tx1"/>
                </a:solidFill>
              </a:rPr>
              <a:pPr/>
              <a:t>Τράπεζες </a:t>
            </a:fld>
            <a:endParaRPr kumimoji="0" lang="el-GR" sz="1000" strike="noStrike" cap="none" normalizeH="0" dirty="0" smtClean="0">
              <a:ln>
                <a:noFill/>
              </a:ln>
              <a:solidFill>
                <a:schemeClr val="tx1"/>
              </a:solidFill>
              <a:effectLst/>
              <a:latin typeface="Arial"/>
              <a:sym typeface="Arial"/>
            </a:endParaRPr>
          </a:p>
        </p:txBody>
      </p:sp>
      <p:sp>
        <p:nvSpPr>
          <p:cNvPr id="32" name="Oval 200"/>
          <p:cNvSpPr>
            <a:spLocks noChangeArrowheads="1"/>
          </p:cNvSpPr>
          <p:nvPr>
            <p:custDataLst>
              <p:tags r:id="rId27"/>
            </p:custDataLst>
          </p:nvPr>
        </p:nvSpPr>
        <p:spPr bwMode="auto">
          <a:xfrm>
            <a:off x="4699000" y="4591594"/>
            <a:ext cx="464163" cy="194756"/>
          </a:xfrm>
          <a:prstGeom prst="ellipse">
            <a:avLst/>
          </a:prstGeom>
          <a:solidFill>
            <a:schemeClr val="accent3"/>
          </a:solidFill>
          <a:ln>
            <a:solidFill>
              <a:schemeClr val="accent3">
                <a:lumMod val="50000"/>
              </a:schemeClr>
            </a:solidFill>
          </a:ln>
          <a:effectLst/>
          <a:extLst/>
        </p:spPr>
        <p:txBody>
          <a:bodyPr wrap="square" lIns="0" tIns="0" rIns="0" bIns="0" anchor="ctr">
            <a:spAutoFit/>
          </a:bodyPr>
          <a:lstStyle/>
          <a:p>
            <a:pPr algn="ctr">
              <a:buFontTx/>
              <a:buNone/>
              <a:defRPr/>
            </a:pPr>
            <a:r>
              <a:rPr lang="el-GR" sz="900" dirty="0" smtClean="0">
                <a:solidFill>
                  <a:srgbClr val="000000"/>
                </a:solidFill>
              </a:rPr>
              <a:t>55</a:t>
            </a:r>
            <a:r>
              <a:rPr lang="en-US" sz="900" dirty="0" smtClean="0">
                <a:solidFill>
                  <a:srgbClr val="000000"/>
                </a:solidFill>
              </a:rPr>
              <a:t>%</a:t>
            </a:r>
            <a:endParaRPr lang="el-GR" sz="900" dirty="0">
              <a:solidFill>
                <a:srgbClr val="000000"/>
              </a:solidFill>
            </a:endParaRPr>
          </a:p>
        </p:txBody>
      </p:sp>
      <p:sp>
        <p:nvSpPr>
          <p:cNvPr id="34" name="Oval 200"/>
          <p:cNvSpPr>
            <a:spLocks noChangeArrowheads="1"/>
          </p:cNvSpPr>
          <p:nvPr>
            <p:custDataLst>
              <p:tags r:id="rId28"/>
            </p:custDataLst>
          </p:nvPr>
        </p:nvSpPr>
        <p:spPr bwMode="auto">
          <a:xfrm>
            <a:off x="4694238" y="5690418"/>
            <a:ext cx="459603" cy="194756"/>
          </a:xfrm>
          <a:prstGeom prst="ellipse">
            <a:avLst/>
          </a:prstGeom>
          <a:solidFill>
            <a:schemeClr val="accent3"/>
          </a:solidFill>
          <a:ln>
            <a:solidFill>
              <a:schemeClr val="accent3">
                <a:lumMod val="50000"/>
              </a:schemeClr>
            </a:solidFill>
          </a:ln>
          <a:effectLst/>
          <a:extLst/>
        </p:spPr>
        <p:txBody>
          <a:bodyPr lIns="0" tIns="0" rIns="0" bIns="0" anchor="ctr">
            <a:spAutoFit/>
          </a:bodyPr>
          <a:lstStyle/>
          <a:p>
            <a:pPr algn="ctr">
              <a:buFontTx/>
              <a:buNone/>
              <a:defRPr/>
            </a:pPr>
            <a:r>
              <a:rPr lang="en-US" sz="900" dirty="0" smtClean="0">
                <a:solidFill>
                  <a:srgbClr val="000000"/>
                </a:solidFill>
              </a:rPr>
              <a:t>9%</a:t>
            </a:r>
            <a:endParaRPr lang="el-GR" sz="900" dirty="0">
              <a:solidFill>
                <a:srgbClr val="000000"/>
              </a:solidFill>
            </a:endParaRPr>
          </a:p>
        </p:txBody>
      </p:sp>
      <p:sp>
        <p:nvSpPr>
          <p:cNvPr id="35" name="Oval 200"/>
          <p:cNvSpPr>
            <a:spLocks noChangeArrowheads="1"/>
          </p:cNvSpPr>
          <p:nvPr>
            <p:custDataLst>
              <p:tags r:id="rId29"/>
            </p:custDataLst>
          </p:nvPr>
        </p:nvSpPr>
        <p:spPr bwMode="auto">
          <a:xfrm>
            <a:off x="4681538" y="5341168"/>
            <a:ext cx="468934" cy="194756"/>
          </a:xfrm>
          <a:prstGeom prst="ellipse">
            <a:avLst/>
          </a:prstGeom>
          <a:solidFill>
            <a:schemeClr val="accent3"/>
          </a:solidFill>
          <a:ln>
            <a:solidFill>
              <a:schemeClr val="accent3">
                <a:lumMod val="50000"/>
              </a:schemeClr>
            </a:solidFill>
          </a:ln>
          <a:effectLst/>
          <a:extLst/>
        </p:spPr>
        <p:txBody>
          <a:bodyPr wrap="square" lIns="0" tIns="0" rIns="0" bIns="0" anchor="ctr">
            <a:spAutoFit/>
          </a:bodyPr>
          <a:lstStyle/>
          <a:p>
            <a:pPr algn="ctr">
              <a:buFontTx/>
              <a:buNone/>
              <a:defRPr/>
            </a:pPr>
            <a:r>
              <a:rPr lang="en-US" sz="900" dirty="0" smtClean="0">
                <a:solidFill>
                  <a:srgbClr val="000000"/>
                </a:solidFill>
              </a:rPr>
              <a:t>36%</a:t>
            </a:r>
            <a:endParaRPr lang="el-GR" sz="900" dirty="0">
              <a:solidFill>
                <a:srgbClr val="000000"/>
              </a:solidFill>
            </a:endParaRPr>
          </a:p>
        </p:txBody>
      </p:sp>
      <p:sp>
        <p:nvSpPr>
          <p:cNvPr id="36" name="Oval 200"/>
          <p:cNvSpPr>
            <a:spLocks noChangeArrowheads="1"/>
          </p:cNvSpPr>
          <p:nvPr>
            <p:custDataLst>
              <p:tags r:id="rId30"/>
            </p:custDataLst>
          </p:nvPr>
        </p:nvSpPr>
        <p:spPr bwMode="auto">
          <a:xfrm>
            <a:off x="8059738" y="4807618"/>
            <a:ext cx="464163" cy="194756"/>
          </a:xfrm>
          <a:prstGeom prst="ellipse">
            <a:avLst/>
          </a:prstGeom>
          <a:solidFill>
            <a:schemeClr val="accent3"/>
          </a:solidFill>
          <a:ln>
            <a:solidFill>
              <a:schemeClr val="accent3">
                <a:lumMod val="50000"/>
              </a:schemeClr>
            </a:solidFill>
          </a:ln>
          <a:effectLst/>
          <a:extLst/>
        </p:spPr>
        <p:txBody>
          <a:bodyPr wrap="square" lIns="0" tIns="0" rIns="0" bIns="0" anchor="ctr">
            <a:spAutoFit/>
          </a:bodyPr>
          <a:lstStyle/>
          <a:p>
            <a:pPr algn="ctr">
              <a:buFontTx/>
              <a:buNone/>
              <a:defRPr/>
            </a:pPr>
            <a:r>
              <a:rPr lang="el-GR" sz="900" dirty="0" smtClean="0">
                <a:solidFill>
                  <a:srgbClr val="000000"/>
                </a:solidFill>
              </a:rPr>
              <a:t>5</a:t>
            </a:r>
            <a:r>
              <a:rPr lang="en-US" sz="900" dirty="0" smtClean="0">
                <a:solidFill>
                  <a:srgbClr val="000000"/>
                </a:solidFill>
              </a:rPr>
              <a:t>9%</a:t>
            </a:r>
            <a:endParaRPr lang="el-GR" sz="900" dirty="0">
              <a:solidFill>
                <a:srgbClr val="000000"/>
              </a:solidFill>
            </a:endParaRPr>
          </a:p>
        </p:txBody>
      </p:sp>
      <p:sp>
        <p:nvSpPr>
          <p:cNvPr id="38" name="Oval 200"/>
          <p:cNvSpPr>
            <a:spLocks noChangeArrowheads="1"/>
          </p:cNvSpPr>
          <p:nvPr>
            <p:custDataLst>
              <p:tags r:id="rId31"/>
            </p:custDataLst>
          </p:nvPr>
        </p:nvSpPr>
        <p:spPr bwMode="auto">
          <a:xfrm>
            <a:off x="8054975" y="5722168"/>
            <a:ext cx="459603" cy="194756"/>
          </a:xfrm>
          <a:prstGeom prst="ellipse">
            <a:avLst/>
          </a:prstGeom>
          <a:solidFill>
            <a:schemeClr val="accent3"/>
          </a:solidFill>
          <a:ln>
            <a:solidFill>
              <a:schemeClr val="accent3">
                <a:lumMod val="50000"/>
              </a:schemeClr>
            </a:solidFill>
          </a:ln>
          <a:effectLst/>
          <a:extLst/>
        </p:spPr>
        <p:txBody>
          <a:bodyPr lIns="0" tIns="0" rIns="0" bIns="0" anchor="ctr">
            <a:spAutoFit/>
          </a:bodyPr>
          <a:lstStyle/>
          <a:p>
            <a:pPr algn="ctr">
              <a:buFontTx/>
              <a:buNone/>
              <a:defRPr/>
            </a:pPr>
            <a:r>
              <a:rPr lang="en-US" sz="900" dirty="0" smtClean="0">
                <a:solidFill>
                  <a:srgbClr val="000000"/>
                </a:solidFill>
              </a:rPr>
              <a:t>8%</a:t>
            </a:r>
            <a:endParaRPr lang="el-GR" sz="900" dirty="0">
              <a:solidFill>
                <a:srgbClr val="000000"/>
              </a:solidFill>
            </a:endParaRPr>
          </a:p>
        </p:txBody>
      </p:sp>
      <p:sp>
        <p:nvSpPr>
          <p:cNvPr id="39" name="Oval 200"/>
          <p:cNvSpPr>
            <a:spLocks noChangeArrowheads="1"/>
          </p:cNvSpPr>
          <p:nvPr>
            <p:custDataLst>
              <p:tags r:id="rId32"/>
            </p:custDataLst>
          </p:nvPr>
        </p:nvSpPr>
        <p:spPr bwMode="auto">
          <a:xfrm>
            <a:off x="8042275" y="5372918"/>
            <a:ext cx="468934" cy="194756"/>
          </a:xfrm>
          <a:prstGeom prst="ellipse">
            <a:avLst/>
          </a:prstGeom>
          <a:solidFill>
            <a:schemeClr val="accent3"/>
          </a:solidFill>
          <a:ln>
            <a:solidFill>
              <a:schemeClr val="accent3">
                <a:lumMod val="50000"/>
              </a:schemeClr>
            </a:solidFill>
          </a:ln>
          <a:effectLst/>
          <a:extLst/>
        </p:spPr>
        <p:txBody>
          <a:bodyPr wrap="square" lIns="0" tIns="0" rIns="0" bIns="0" anchor="ctr">
            <a:spAutoFit/>
          </a:bodyPr>
          <a:lstStyle/>
          <a:p>
            <a:pPr algn="ctr">
              <a:buFontTx/>
              <a:buNone/>
              <a:defRPr/>
            </a:pPr>
            <a:r>
              <a:rPr lang="en-US" sz="900" dirty="0" smtClean="0">
                <a:solidFill>
                  <a:srgbClr val="000000"/>
                </a:solidFill>
              </a:rPr>
              <a:t>33%</a:t>
            </a:r>
            <a:endParaRPr lang="el-GR" sz="900" dirty="0">
              <a:solidFill>
                <a:srgbClr val="000000"/>
              </a:solidFill>
            </a:endParaRPr>
          </a:p>
        </p:txBody>
      </p:sp>
    </p:spTree>
    <p:extLst>
      <p:ext uri="{BB962C8B-B14F-4D97-AF65-F5344CB8AC3E}">
        <p14:creationId xmlns:p14="http://schemas.microsoft.com/office/powerpoint/2010/main" val="4003060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201767"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48" name="Rectangle 16"/>
          <p:cNvSpPr>
            <a:spLocks noGrp="1" noChangeArrowheads="1"/>
          </p:cNvSpPr>
          <p:nvPr>
            <p:ph type="title"/>
            <p:custDataLst>
              <p:tags r:id="rId3"/>
            </p:custDataLst>
          </p:nvPr>
        </p:nvSpPr>
        <p:spPr>
          <a:xfrm>
            <a:off x="119063" y="230415"/>
            <a:ext cx="8618537" cy="954107"/>
          </a:xfrm>
        </p:spPr>
        <p:txBody>
          <a:bodyPr/>
          <a:lstStyle/>
          <a:p>
            <a:pPr eaLnBrk="1" hangingPunct="1"/>
            <a:r>
              <a:rPr lang="el-GR" sz="2200" dirty="0" smtClean="0">
                <a:solidFill>
                  <a:srgbClr val="003882"/>
                </a:solidFill>
              </a:rPr>
              <a:t>ΠΡΟΓΡΑΜΜΑ ΟΛΙΣΤΙΚΗΣ ΑΣΦΑΛΕΙΑΣ</a:t>
            </a:r>
            <a:r>
              <a:rPr lang="el-GR" sz="2000" dirty="0">
                <a:solidFill>
                  <a:srgbClr val="003882"/>
                </a:solidFill>
              </a:rPr>
              <a:t/>
            </a:r>
            <a:br>
              <a:rPr lang="el-GR" sz="2000" dirty="0">
                <a:solidFill>
                  <a:srgbClr val="003882"/>
                </a:solidFill>
              </a:rPr>
            </a:br>
            <a:r>
              <a:rPr lang="el-GR" sz="2000" dirty="0" smtClean="0">
                <a:solidFill>
                  <a:srgbClr val="002960"/>
                </a:solidFill>
                <a:latin typeface="Arial" charset="0"/>
              </a:rPr>
              <a:t>Υλοποίηση προγράμματος Ολιστικής Ασφάλειας με σημαντικές δράσεις στο 2016</a:t>
            </a:r>
            <a:endParaRPr lang="en-GB" sz="2000" dirty="0">
              <a:solidFill>
                <a:srgbClr val="002960"/>
              </a:solidFill>
              <a:latin typeface="Arial" charset="0"/>
            </a:endParaRPr>
          </a:p>
        </p:txBody>
      </p:sp>
      <p:sp>
        <p:nvSpPr>
          <p:cNvPr id="106550"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23</a:t>
            </a:fld>
            <a:endParaRPr lang="en-US" smtClean="0">
              <a:solidFill>
                <a:srgbClr val="000066"/>
              </a:solidFill>
            </a:endParaRPr>
          </a:p>
        </p:txBody>
      </p:sp>
      <p:cxnSp>
        <p:nvCxnSpPr>
          <p:cNvPr id="6" name="Straight Connector 5"/>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custDataLst>
              <p:tags r:id="rId5"/>
            </p:custDataLst>
          </p:nvPr>
        </p:nvSpPr>
        <p:spPr bwMode="auto">
          <a:xfrm>
            <a:off x="160239" y="1508521"/>
            <a:ext cx="8363049" cy="3800931"/>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a:solidFill>
                  <a:schemeClr val="tx1"/>
                </a:solidFill>
                <a:latin typeface="Arial"/>
              </a:rPr>
              <a:t>Ανθρώπινο δυναμικό:</a:t>
            </a:r>
            <a:endParaRPr lang="el-GR" sz="1800" b="0" dirty="0">
              <a:solidFill>
                <a:srgbClr val="000000"/>
              </a:solidFill>
              <a:latin typeface="Arial"/>
            </a:endParaRPr>
          </a:p>
          <a:p>
            <a:pPr marL="898525" lvl="2" indent="-274638" algn="just">
              <a:lnSpc>
                <a:spcPct val="150000"/>
              </a:lnSpc>
              <a:spcBef>
                <a:spcPts val="500"/>
              </a:spcBef>
              <a:buFont typeface="Arial" panose="020B0604020202020204" pitchFamily="34" charset="0"/>
              <a:buChar char="̶"/>
            </a:pPr>
            <a:r>
              <a:rPr lang="el-GR" sz="1800" b="0" dirty="0">
                <a:solidFill>
                  <a:schemeClr val="tx1"/>
                </a:solidFill>
                <a:latin typeface="Arial"/>
              </a:rPr>
              <a:t>Προσλήψεις τεχνικού προσωπικού </a:t>
            </a:r>
          </a:p>
          <a:p>
            <a:pPr marL="898525" lvl="2" indent="-274638" algn="just">
              <a:lnSpc>
                <a:spcPct val="150000"/>
              </a:lnSpc>
              <a:spcBef>
                <a:spcPts val="500"/>
              </a:spcBef>
              <a:buFont typeface="Arial" panose="020B0604020202020204" pitchFamily="34" charset="0"/>
              <a:buChar char="̶"/>
            </a:pPr>
            <a:r>
              <a:rPr lang="el-GR" sz="1800" b="0" dirty="0">
                <a:solidFill>
                  <a:schemeClr val="tx1"/>
                </a:solidFill>
                <a:latin typeface="Arial"/>
              </a:rPr>
              <a:t>Αναβάθμιση προγράμματος εκπαίδευσης για μόνιμο και εργολαβικό προσωπικό </a:t>
            </a:r>
          </a:p>
          <a:p>
            <a:pPr marL="898525" lvl="2" indent="-274638" algn="just">
              <a:lnSpc>
                <a:spcPct val="150000"/>
              </a:lnSpc>
              <a:spcBef>
                <a:spcPts val="500"/>
              </a:spcBef>
              <a:buFont typeface="Arial" panose="020B0604020202020204" pitchFamily="34" charset="0"/>
              <a:buChar char="̶"/>
            </a:pPr>
            <a:r>
              <a:rPr lang="el-GR" sz="1800" b="0" dirty="0">
                <a:solidFill>
                  <a:srgbClr val="000000"/>
                </a:solidFill>
                <a:latin typeface="Arial"/>
              </a:rPr>
              <a:t>Πρόγραμμα εξειδικευμένης εκπαίδευσης για </a:t>
            </a:r>
            <a:r>
              <a:rPr lang="el-GR" sz="1800" b="0" dirty="0" smtClean="0">
                <a:solidFill>
                  <a:srgbClr val="000000"/>
                </a:solidFill>
                <a:latin typeface="Arial"/>
              </a:rPr>
              <a:t>στελέχη</a:t>
            </a:r>
            <a:endParaRPr lang="el-GR" sz="1800" b="0" dirty="0" smtClean="0">
              <a:solidFill>
                <a:schemeClr val="tx1"/>
              </a:solidFill>
              <a:latin typeface="Arial"/>
            </a:endParaRPr>
          </a:p>
          <a:p>
            <a:pPr marL="554991" lvl="1" indent="-285420" algn="just">
              <a:lnSpc>
                <a:spcPct val="150000"/>
              </a:lnSpc>
              <a:spcBef>
                <a:spcPts val="500"/>
              </a:spcBef>
              <a:buFont typeface="Arial" charset="0"/>
              <a:buChar char="•"/>
            </a:pPr>
            <a:r>
              <a:rPr lang="el-GR" sz="1800" b="0" dirty="0" smtClean="0">
                <a:solidFill>
                  <a:schemeClr val="tx1"/>
                </a:solidFill>
                <a:latin typeface="Arial"/>
              </a:rPr>
              <a:t>Υλοποίηση σημαντικών έργων ασφαλείας</a:t>
            </a:r>
            <a:endParaRPr lang="el-GR" sz="1800" b="0" dirty="0">
              <a:solidFill>
                <a:schemeClr val="tx1"/>
              </a:solidFill>
              <a:latin typeface="Arial"/>
            </a:endParaRPr>
          </a:p>
          <a:p>
            <a:pPr marL="554991" lvl="1" indent="-285420" algn="just">
              <a:lnSpc>
                <a:spcPct val="150000"/>
              </a:lnSpc>
              <a:spcBef>
                <a:spcPts val="500"/>
              </a:spcBef>
              <a:buFont typeface="Arial" charset="0"/>
              <a:buChar char="•"/>
            </a:pPr>
            <a:r>
              <a:rPr lang="el-GR" sz="1800" b="0" dirty="0" smtClean="0">
                <a:solidFill>
                  <a:srgbClr val="000000"/>
                </a:solidFill>
                <a:latin typeface="Arial"/>
              </a:rPr>
              <a:t>Επέκταση έκδοσης Σχεδίων Ασφαλούς Εκτέλεσης</a:t>
            </a:r>
          </a:p>
          <a:p>
            <a:pPr marL="554991" lvl="1" indent="-285420" algn="just">
              <a:lnSpc>
                <a:spcPct val="150000"/>
              </a:lnSpc>
              <a:spcBef>
                <a:spcPts val="500"/>
              </a:spcBef>
              <a:buFont typeface="Arial" charset="0"/>
              <a:buChar char="•"/>
            </a:pPr>
            <a:r>
              <a:rPr lang="el-GR" sz="1800" b="0" dirty="0" smtClean="0">
                <a:solidFill>
                  <a:srgbClr val="000000"/>
                </a:solidFill>
                <a:latin typeface="Arial"/>
              </a:rPr>
              <a:t>Συνεχής παρακολούθηση επιδόσεων</a:t>
            </a:r>
            <a:endParaRPr lang="en-US" sz="1800" b="0" dirty="0">
              <a:solidFill>
                <a:srgbClr val="000000"/>
              </a:solidFill>
              <a:latin typeface="Arial"/>
            </a:endParaRPr>
          </a:p>
        </p:txBody>
      </p:sp>
    </p:spTree>
    <p:extLst>
      <p:ext uri="{BB962C8B-B14F-4D97-AF65-F5344CB8AC3E}">
        <p14:creationId xmlns:p14="http://schemas.microsoft.com/office/powerpoint/2010/main" val="590270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5197"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548" name="Rectangle 16"/>
          <p:cNvSpPr>
            <a:spLocks noGrp="1" noChangeArrowheads="1"/>
          </p:cNvSpPr>
          <p:nvPr>
            <p:ph type="title"/>
            <p:custDataLst>
              <p:tags r:id="rId3"/>
            </p:custDataLst>
          </p:nvPr>
        </p:nvSpPr>
        <p:spPr>
          <a:xfrm>
            <a:off x="119063" y="230415"/>
            <a:ext cx="8618537" cy="954107"/>
          </a:xfrm>
        </p:spPr>
        <p:txBody>
          <a:bodyPr/>
          <a:lstStyle/>
          <a:p>
            <a:pPr eaLnBrk="1" hangingPunct="1"/>
            <a:r>
              <a:rPr lang="el-GR" sz="2200" dirty="0">
                <a:solidFill>
                  <a:srgbClr val="003882"/>
                </a:solidFill>
              </a:rPr>
              <a:t>ΑΝΑΠΤΥΞΗ ΑΝΘΡΩΠΙΝΟΥ ΔΥΝΑΜΙΚΟΥ</a:t>
            </a:r>
            <a:r>
              <a:rPr lang="el-GR" sz="2000" dirty="0">
                <a:solidFill>
                  <a:srgbClr val="003882"/>
                </a:solidFill>
              </a:rPr>
              <a:t/>
            </a:r>
            <a:br>
              <a:rPr lang="el-GR" sz="2000" dirty="0">
                <a:solidFill>
                  <a:srgbClr val="003882"/>
                </a:solidFill>
              </a:rPr>
            </a:br>
            <a:r>
              <a:rPr lang="el-GR" sz="2000" dirty="0">
                <a:solidFill>
                  <a:srgbClr val="002960"/>
                </a:solidFill>
                <a:latin typeface="Arial" charset="0"/>
              </a:rPr>
              <a:t>Έμφαση στην ανάπτυξη των ανθρώπων μας εστιάζοντας στην εκπαίδευση και την αναγνώριση</a:t>
            </a:r>
            <a:endParaRPr lang="en-GB" sz="2000" dirty="0">
              <a:solidFill>
                <a:srgbClr val="002960"/>
              </a:solidFill>
              <a:latin typeface="Arial" charset="0"/>
            </a:endParaRPr>
          </a:p>
        </p:txBody>
      </p:sp>
      <p:sp>
        <p:nvSpPr>
          <p:cNvPr id="106550"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24</a:t>
            </a:fld>
            <a:endParaRPr lang="en-US" smtClean="0">
              <a:solidFill>
                <a:srgbClr val="000066"/>
              </a:solidFill>
            </a:endParaRPr>
          </a:p>
        </p:txBody>
      </p:sp>
      <p:cxnSp>
        <p:nvCxnSpPr>
          <p:cNvPr id="6" name="Straight Connector 5"/>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95" descr="elpeng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custDataLst>
              <p:tags r:id="rId5"/>
            </p:custDataLst>
          </p:nvPr>
        </p:nvSpPr>
        <p:spPr bwMode="auto">
          <a:xfrm>
            <a:off x="160239" y="1508521"/>
            <a:ext cx="8363049" cy="3608571"/>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a:solidFill>
                  <a:schemeClr val="tx1"/>
                </a:solidFill>
                <a:latin typeface="Arial"/>
              </a:rPr>
              <a:t>Προσλήψεις </a:t>
            </a:r>
            <a:r>
              <a:rPr lang="en-US" sz="1800" b="0" dirty="0">
                <a:solidFill>
                  <a:schemeClr val="tx1"/>
                </a:solidFill>
                <a:latin typeface="Arial"/>
              </a:rPr>
              <a:t>86</a:t>
            </a:r>
            <a:r>
              <a:rPr lang="el-GR" sz="1800" b="0" dirty="0">
                <a:solidFill>
                  <a:schemeClr val="tx1"/>
                </a:solidFill>
                <a:latin typeface="Arial"/>
              </a:rPr>
              <a:t> εργαζομένων εντός του 201</a:t>
            </a:r>
            <a:r>
              <a:rPr lang="en-US" sz="1800" b="0" dirty="0">
                <a:solidFill>
                  <a:schemeClr val="tx1"/>
                </a:solidFill>
                <a:latin typeface="Arial"/>
              </a:rPr>
              <a:t>6 (</a:t>
            </a:r>
            <a:r>
              <a:rPr lang="el-GR" sz="1800" b="0" dirty="0">
                <a:solidFill>
                  <a:schemeClr val="tx1"/>
                </a:solidFill>
                <a:latin typeface="Arial"/>
              </a:rPr>
              <a:t>αορίστου και ορισμένου χρόνου)</a:t>
            </a:r>
          </a:p>
          <a:p>
            <a:pPr marL="554991" lvl="1" indent="-285420" algn="just">
              <a:lnSpc>
                <a:spcPct val="150000"/>
              </a:lnSpc>
              <a:spcBef>
                <a:spcPts val="500"/>
              </a:spcBef>
              <a:buFont typeface="Arial" charset="0"/>
              <a:buChar char="•"/>
            </a:pPr>
            <a:r>
              <a:rPr lang="el-GR" sz="1800" b="0" dirty="0">
                <a:solidFill>
                  <a:srgbClr val="000000"/>
                </a:solidFill>
                <a:latin typeface="Arial"/>
              </a:rPr>
              <a:t>Ανάπτυξη των ανθρώπων μας με επένδυση στη διαρκή εκπαίδευση και ανάπτυξη τεχνογνωσίας:</a:t>
            </a:r>
          </a:p>
          <a:p>
            <a:pPr marL="898525" lvl="2" indent="-274638" algn="just">
              <a:lnSpc>
                <a:spcPct val="150000"/>
              </a:lnSpc>
              <a:spcBef>
                <a:spcPts val="500"/>
              </a:spcBef>
              <a:buFont typeface="Arial" panose="020B0604020202020204" pitchFamily="34" charset="0"/>
              <a:buChar char="̶"/>
            </a:pPr>
            <a:r>
              <a:rPr lang="en-US" sz="1800" b="0" dirty="0">
                <a:solidFill>
                  <a:srgbClr val="000000"/>
                </a:solidFill>
                <a:latin typeface="Arial"/>
              </a:rPr>
              <a:t>~ 93.000</a:t>
            </a:r>
            <a:r>
              <a:rPr lang="el-GR" sz="1800" b="0" dirty="0">
                <a:solidFill>
                  <a:srgbClr val="000000"/>
                </a:solidFill>
                <a:latin typeface="Arial"/>
              </a:rPr>
              <a:t> εκπαιδευτικές ώρες (~</a:t>
            </a:r>
            <a:r>
              <a:rPr lang="en-US" sz="1800" b="0" dirty="0">
                <a:solidFill>
                  <a:srgbClr val="000000"/>
                </a:solidFill>
                <a:latin typeface="Arial"/>
              </a:rPr>
              <a:t>2</a:t>
            </a:r>
            <a:r>
              <a:rPr lang="el-GR" sz="1800" b="0" dirty="0">
                <a:solidFill>
                  <a:srgbClr val="000000"/>
                </a:solidFill>
                <a:latin typeface="Arial"/>
              </a:rPr>
              <a:t>7 ώρες ανά εργαζόμενο), </a:t>
            </a:r>
            <a:r>
              <a:rPr lang="en-US" sz="1800" b="0" dirty="0">
                <a:solidFill>
                  <a:srgbClr val="000000"/>
                </a:solidFill>
                <a:latin typeface="Arial"/>
              </a:rPr>
              <a:t>37</a:t>
            </a:r>
            <a:r>
              <a:rPr lang="el-GR" sz="1800" b="0" dirty="0">
                <a:solidFill>
                  <a:srgbClr val="000000"/>
                </a:solidFill>
                <a:latin typeface="Arial"/>
              </a:rPr>
              <a:t>% σε θέματα ασφάλειας</a:t>
            </a:r>
          </a:p>
          <a:p>
            <a:pPr marL="898525" lvl="2" indent="-274638" algn="just">
              <a:lnSpc>
                <a:spcPct val="150000"/>
              </a:lnSpc>
              <a:spcBef>
                <a:spcPts val="500"/>
              </a:spcBef>
              <a:buFont typeface="Arial" panose="020B0604020202020204" pitchFamily="34" charset="0"/>
              <a:buChar char="̶"/>
            </a:pPr>
            <a:r>
              <a:rPr lang="el-GR" sz="1800" b="0" dirty="0">
                <a:solidFill>
                  <a:srgbClr val="000000"/>
                </a:solidFill>
                <a:latin typeface="Arial"/>
              </a:rPr>
              <a:t>7</a:t>
            </a:r>
            <a:r>
              <a:rPr lang="en-US" sz="1800" b="0" dirty="0">
                <a:solidFill>
                  <a:srgbClr val="000000"/>
                </a:solidFill>
                <a:latin typeface="Arial"/>
              </a:rPr>
              <a:t>9</a:t>
            </a:r>
            <a:r>
              <a:rPr lang="el-GR" sz="1800" b="0" dirty="0">
                <a:solidFill>
                  <a:srgbClr val="000000"/>
                </a:solidFill>
                <a:latin typeface="Arial"/>
              </a:rPr>
              <a:t>% των εργαζομένων συμμετείχαν τουλάχιστον σε 1 εκπαιδευτικό πρόγραμμα</a:t>
            </a:r>
            <a:endParaRPr lang="en-US" sz="1800" b="0" dirty="0">
              <a:solidFill>
                <a:srgbClr val="000000"/>
              </a:solidFill>
              <a:latin typeface="Arial"/>
            </a:endParaRPr>
          </a:p>
        </p:txBody>
      </p:sp>
    </p:spTree>
    <p:extLst>
      <p:ext uri="{BB962C8B-B14F-4D97-AF65-F5344CB8AC3E}">
        <p14:creationId xmlns:p14="http://schemas.microsoft.com/office/powerpoint/2010/main" val="2190101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47" name="Object 51" hidden="1"/>
          <p:cNvGraphicFramePr>
            <a:graphicFrameLocks/>
          </p:cNvGraphicFramePr>
          <p:nvPr>
            <p:custDataLst>
              <p:tags r:id="rId2"/>
            </p:custDataLst>
            <p:extLst>
              <p:ext uri="{D42A27DB-BD31-4B8C-83A1-F6EECF244321}">
                <p14:modId xmlns:p14="http://schemas.microsoft.com/office/powerpoint/2010/main" val="2517535945"/>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6217"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auto">
          <a:xfrm>
            <a:off x="-192473" y="1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b="0" smtClean="0">
              <a:latin typeface="Arial"/>
              <a:cs typeface="Arial"/>
              <a:sym typeface="Arial"/>
            </a:endParaRPr>
          </a:p>
        </p:txBody>
      </p:sp>
      <p:sp>
        <p:nvSpPr>
          <p:cNvPr id="106548" name="Rectangle 16"/>
          <p:cNvSpPr>
            <a:spLocks noGrp="1" noChangeArrowheads="1"/>
          </p:cNvSpPr>
          <p:nvPr>
            <p:ph type="title"/>
            <p:custDataLst>
              <p:tags r:id="rId4"/>
            </p:custDataLst>
          </p:nvPr>
        </p:nvSpPr>
        <p:spPr>
          <a:xfrm>
            <a:off x="119063" y="230400"/>
            <a:ext cx="8618537" cy="954107"/>
          </a:xfrm>
        </p:spPr>
        <p:txBody>
          <a:bodyPr/>
          <a:lstStyle/>
          <a:p>
            <a:pPr eaLnBrk="1" hangingPunct="1"/>
            <a:r>
              <a:rPr lang="el-GR" sz="2200" dirty="0">
                <a:solidFill>
                  <a:srgbClr val="003882"/>
                </a:solidFill>
              </a:rPr>
              <a:t>ΕΤΑΙΡΙΚΗ ΚΟΙΝΩΝΙΚΗ ΕΥΘΥΝΗ</a:t>
            </a:r>
            <a:r>
              <a:rPr lang="el-GR" sz="2000" dirty="0">
                <a:solidFill>
                  <a:srgbClr val="003882"/>
                </a:solidFill>
              </a:rPr>
              <a:t/>
            </a:r>
            <a:br>
              <a:rPr lang="el-GR" sz="2000" dirty="0">
                <a:solidFill>
                  <a:srgbClr val="003882"/>
                </a:solidFill>
              </a:rPr>
            </a:br>
            <a:r>
              <a:rPr lang="el-GR" sz="2000" dirty="0">
                <a:solidFill>
                  <a:srgbClr val="002960"/>
                </a:solidFill>
                <a:latin typeface="Arial" charset="0"/>
              </a:rPr>
              <a:t>Παροχή υποστήριξης στην τοπική και ευρύτερη κοινωνία </a:t>
            </a:r>
            <a:r>
              <a:rPr lang="el-GR" sz="2000" dirty="0" smtClean="0">
                <a:solidFill>
                  <a:srgbClr val="002960"/>
                </a:solidFill>
                <a:latin typeface="Arial" charset="0"/>
              </a:rPr>
              <a:t>με έμφαση σε 4 βασικούς πυλώνες</a:t>
            </a:r>
            <a:endParaRPr lang="en-GB" sz="2000" dirty="0">
              <a:solidFill>
                <a:srgbClr val="002960"/>
              </a:solidFill>
              <a:latin typeface="Arial" charset="0"/>
            </a:endParaRPr>
          </a:p>
        </p:txBody>
      </p:sp>
      <p:sp>
        <p:nvSpPr>
          <p:cNvPr id="106549" name="TextBox 1"/>
          <p:cNvSpPr txBox="1">
            <a:spLocks noChangeArrowheads="1"/>
          </p:cNvSpPr>
          <p:nvPr>
            <p:custDataLst>
              <p:tags r:id="rId5"/>
            </p:custDataLst>
          </p:nvPr>
        </p:nvSpPr>
        <p:spPr bwMode="auto">
          <a:xfrm>
            <a:off x="211883" y="1436513"/>
            <a:ext cx="8229276" cy="4439568"/>
          </a:xfrm>
          <a:prstGeom prst="rect">
            <a:avLst/>
          </a:prstGeom>
          <a:noFill/>
          <a:ln w="9525">
            <a:noFill/>
            <a:miter lim="800000"/>
            <a:headEnd/>
            <a:tailEnd/>
          </a:ln>
        </p:spPr>
        <p:txBody>
          <a:bodyPr wrap="square" lIns="91332" tIns="45666" rIns="91332" bIns="45666">
            <a:spAutoFit/>
          </a:bodyPr>
          <a:lstStyle/>
          <a:p>
            <a:pPr marL="554991" lvl="1" indent="-285420" algn="just">
              <a:lnSpc>
                <a:spcPct val="150000"/>
              </a:lnSpc>
              <a:spcBef>
                <a:spcPts val="500"/>
              </a:spcBef>
              <a:buFont typeface="Arial" charset="0"/>
              <a:buChar char="•"/>
            </a:pPr>
            <a:r>
              <a:rPr lang="el-GR" sz="1800" b="0" dirty="0">
                <a:solidFill>
                  <a:srgbClr val="000000"/>
                </a:solidFill>
                <a:latin typeface="Arial"/>
              </a:rPr>
              <a:t>Παιδεία, Έρευνα &amp; Καινοτομία: </a:t>
            </a:r>
            <a:r>
              <a:rPr lang="el-GR" sz="1800" b="0" dirty="0" smtClean="0">
                <a:solidFill>
                  <a:srgbClr val="000000"/>
                </a:solidFill>
                <a:latin typeface="Arial"/>
              </a:rPr>
              <a:t>Προγράμματα απασχόλησης, διασύνδεση με εκπαιδευτικά ιδρύματα, επιβράβευση αριστείας, δια βίου μάθηση, υποδομή σχολείων </a:t>
            </a:r>
            <a:endParaRPr lang="el-GR"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a:solidFill>
                  <a:srgbClr val="000000"/>
                </a:solidFill>
                <a:latin typeface="Arial"/>
              </a:rPr>
              <a:t>Ευπαθείς Κοινωνικά Ομάδες: </a:t>
            </a:r>
            <a:r>
              <a:rPr lang="el-GR" sz="1800" b="0" dirty="0" smtClean="0">
                <a:solidFill>
                  <a:srgbClr val="000000"/>
                </a:solidFill>
                <a:latin typeface="Arial"/>
              </a:rPr>
              <a:t>Κοινωνικά παντοπωλεία, ενίσχυση ΜΚΟ, παροχή πετρελαίου θέρμανσης σε ιδρύματα</a:t>
            </a:r>
            <a:endParaRPr lang="el-GR"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a:solidFill>
                  <a:srgbClr val="000000"/>
                </a:solidFill>
                <a:latin typeface="Arial"/>
              </a:rPr>
              <a:t>Βιώσιμες Πόλεις και Περιβάλλον: </a:t>
            </a:r>
            <a:r>
              <a:rPr lang="el-GR" sz="1800" b="0" dirty="0" smtClean="0">
                <a:solidFill>
                  <a:srgbClr val="000000"/>
                </a:solidFill>
                <a:latin typeface="Arial"/>
              </a:rPr>
              <a:t>Μείωση περιβαλλοντικών επιπτώσεων, κάλυψη ενεργειακών αναγκών σχολείων, διαμόρφωση δημόσιων χώρων</a:t>
            </a:r>
            <a:endParaRPr lang="el-GR" sz="1800" b="0" dirty="0">
              <a:solidFill>
                <a:srgbClr val="000000"/>
              </a:solidFill>
              <a:latin typeface="Arial"/>
            </a:endParaRPr>
          </a:p>
          <a:p>
            <a:pPr marL="554991" lvl="1" indent="-285420" algn="just">
              <a:lnSpc>
                <a:spcPct val="150000"/>
              </a:lnSpc>
              <a:spcBef>
                <a:spcPts val="500"/>
              </a:spcBef>
              <a:buFont typeface="Arial" charset="0"/>
              <a:buChar char="•"/>
            </a:pPr>
            <a:r>
              <a:rPr lang="el-GR" sz="1800" b="0" dirty="0">
                <a:solidFill>
                  <a:srgbClr val="000000"/>
                </a:solidFill>
                <a:latin typeface="Arial"/>
              </a:rPr>
              <a:t>Πολιτισμός και Αθλητισμός</a:t>
            </a:r>
            <a:r>
              <a:rPr lang="el-GR" sz="1800" b="0" dirty="0" smtClean="0">
                <a:solidFill>
                  <a:srgbClr val="000000"/>
                </a:solidFill>
                <a:latin typeface="Arial"/>
              </a:rPr>
              <a:t>: Ελευσίνα 2021, Υποστήριξη σε τοπικές κοινωνίες για πραγματοποίηση εκδηλώσεων, χορηγίες, υποστήριξη σε μουσεία, αθλητισμός</a:t>
            </a:r>
            <a:endParaRPr lang="el-GR" sz="1800" b="0" dirty="0">
              <a:solidFill>
                <a:srgbClr val="000000"/>
              </a:solidFill>
              <a:latin typeface="Arial"/>
            </a:endParaRPr>
          </a:p>
        </p:txBody>
      </p:sp>
      <p:sp>
        <p:nvSpPr>
          <p:cNvPr id="106550" name="Slide Number Placeholder 4"/>
          <p:cNvSpPr>
            <a:spLocks noGrp="1"/>
          </p:cNvSpPr>
          <p:nvPr>
            <p:ph type="sldNum" sz="quarter" idx="10"/>
            <p:custDataLst>
              <p:tags r:id="rId6"/>
            </p:custDataLst>
          </p:nvPr>
        </p:nvSpPr>
        <p:spPr>
          <a:xfrm>
            <a:off x="8385176" y="6442092"/>
            <a:ext cx="487363" cy="240165"/>
          </a:xfrm>
          <a:noFill/>
          <a:ln>
            <a:miter lim="800000"/>
            <a:headEnd/>
            <a:tailEnd/>
          </a:ln>
        </p:spPr>
        <p:txBody>
          <a:bodyPr lIns="85444" tIns="42721" rIns="85444" bIns="42721"/>
          <a:lstStyle/>
          <a:p>
            <a:pPr defTabSz="894325"/>
            <a:fld id="{AECB2406-1EC3-4F70-9C4D-35ACAA44E64E}" type="slidenum">
              <a:rPr lang="en-US" smtClean="0">
                <a:solidFill>
                  <a:srgbClr val="000066"/>
                </a:solidFill>
              </a:rPr>
              <a:pPr defTabSz="894325"/>
              <a:t>25</a:t>
            </a:fld>
            <a:endParaRPr lang="en-US" smtClean="0">
              <a:solidFill>
                <a:srgbClr val="000066"/>
              </a:solidFill>
            </a:endParaRPr>
          </a:p>
        </p:txBody>
      </p:sp>
      <p:cxnSp>
        <p:nvCxnSpPr>
          <p:cNvPr id="25" name="Straight Connector 24"/>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95" descr="elpengri"/>
          <p:cNvPicPr>
            <a:picLocks noChangeAspect="1" noChangeArrowheads="1"/>
          </p:cNvPicPr>
          <p:nvPr>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631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2483173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39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3331583"/>
            <a:ext cx="7125221"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18" name="AutoShape 5"/>
          <p:cNvSpPr>
            <a:spLocks noChangeArrowheads="1"/>
          </p:cNvSpPr>
          <p:nvPr>
            <p:custDataLst>
              <p:tags r:id="rId4"/>
            </p:custDataLst>
          </p:nvPr>
        </p:nvSpPr>
        <p:spPr bwMode="auto">
          <a:xfrm>
            <a:off x="304255" y="3277608"/>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5"/>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26</a:t>
            </a:fld>
            <a:endParaRPr lang="en-US" sz="1000" b="0">
              <a:solidFill>
                <a:schemeClr val="tx1"/>
              </a:solidFill>
            </a:endParaRPr>
          </a:p>
        </p:txBody>
      </p:sp>
      <p:sp>
        <p:nvSpPr>
          <p:cNvPr id="137221" name="Rectangle 4"/>
          <p:cNvSpPr>
            <a:spLocks noChangeArrowheads="1"/>
          </p:cNvSpPr>
          <p:nvPr>
            <p:custDataLst>
              <p:tags r:id="rId6"/>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3"/>
          <p:cNvSpPr>
            <a:spLocks noChangeArrowheads="1"/>
          </p:cNvSpPr>
          <p:nvPr>
            <p:custDataLst>
              <p:tags r:id="rId9"/>
            </p:custDataLst>
          </p:nvPr>
        </p:nvSpPr>
        <p:spPr bwMode="gray">
          <a:xfrm>
            <a:off x="953937" y="2001858"/>
            <a:ext cx="7415214" cy="2456057"/>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a:solidFill>
                  <a:schemeClr val="tx1"/>
                </a:solidFill>
              </a:rPr>
              <a:t>Προκλήσεις Ευρωπαϊκού </a:t>
            </a:r>
            <a:r>
              <a:rPr lang="el-GR" sz="2400" b="0" dirty="0" smtClean="0">
                <a:solidFill>
                  <a:schemeClr val="tx1"/>
                </a:solidFill>
              </a:rPr>
              <a:t>Κλάδου </a:t>
            </a:r>
            <a:r>
              <a:rPr lang="el-GR" sz="2400" b="0" dirty="0">
                <a:solidFill>
                  <a:schemeClr val="tx1"/>
                </a:solidFill>
              </a:rPr>
              <a:t>Διύλισης</a:t>
            </a:r>
          </a:p>
          <a:p>
            <a:pPr marL="1136937" lvl="1" indent="-680258">
              <a:lnSpc>
                <a:spcPct val="95000"/>
              </a:lnSpc>
              <a:buFontTx/>
              <a:buChar char="•"/>
            </a:pPr>
            <a:endParaRPr lang="el-GR" sz="2400" dirty="0" smtClean="0">
              <a:solidFill>
                <a:schemeClr val="bg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a:t>
            </a:r>
            <a:r>
              <a:rPr lang="el-GR" sz="2400" b="0" dirty="0" smtClean="0">
                <a:solidFill>
                  <a:schemeClr val="tx1"/>
                </a:solidFill>
              </a:rPr>
              <a:t>Αποτελέσματα 2016</a:t>
            </a:r>
            <a:endParaRPr lang="en-US" sz="2400" b="0" dirty="0">
              <a:solidFill>
                <a:schemeClr val="tx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dirty="0">
                <a:solidFill>
                  <a:schemeClr val="bg1"/>
                </a:solidFill>
              </a:rPr>
              <a:t>Στρατηγική </a:t>
            </a:r>
            <a:r>
              <a:rPr lang="el-GR" sz="2400" dirty="0" smtClean="0">
                <a:solidFill>
                  <a:schemeClr val="bg1"/>
                </a:solidFill>
              </a:rPr>
              <a:t>Ομίλου</a:t>
            </a:r>
            <a:r>
              <a:rPr lang="en-GB" sz="2400" dirty="0" smtClean="0">
                <a:solidFill>
                  <a:schemeClr val="bg1"/>
                </a:solidFill>
              </a:rPr>
              <a:t> </a:t>
            </a:r>
            <a:r>
              <a:rPr lang="en-US" sz="2400" dirty="0">
                <a:solidFill>
                  <a:schemeClr val="bg1"/>
                </a:solidFill>
              </a:rPr>
              <a:t>&amp; </a:t>
            </a:r>
            <a:r>
              <a:rPr lang="el-GR" sz="2400" dirty="0" smtClean="0">
                <a:solidFill>
                  <a:schemeClr val="bg1"/>
                </a:solidFill>
              </a:rPr>
              <a:t>Προτεραιότητες 2017</a:t>
            </a:r>
            <a:endParaRPr lang="en-GB" sz="2400" dirty="0">
              <a:solidFill>
                <a:schemeClr val="bg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Tree>
    <p:extLst>
      <p:ext uri="{BB962C8B-B14F-4D97-AF65-F5344CB8AC3E}">
        <p14:creationId xmlns:p14="http://schemas.microsoft.com/office/powerpoint/2010/main" val="190733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5" name="Object 37" hidden="1"/>
          <p:cNvGraphicFramePr>
            <a:graphicFrameLocks/>
          </p:cNvGraphicFramePr>
          <p:nvPr>
            <p:custDataLst>
              <p:tags r:id="rId2"/>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86424"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4726" name="Rectangle 16"/>
          <p:cNvSpPr>
            <a:spLocks noGrp="1" noChangeArrowheads="1"/>
          </p:cNvSpPr>
          <p:nvPr>
            <p:ph type="title"/>
            <p:custDataLst>
              <p:tags r:id="rId3"/>
            </p:custDataLst>
          </p:nvPr>
        </p:nvSpPr>
        <p:spPr>
          <a:xfrm>
            <a:off x="119063" y="230415"/>
            <a:ext cx="8618537" cy="1261884"/>
          </a:xfrm>
        </p:spPr>
        <p:txBody>
          <a:bodyPr/>
          <a:lstStyle/>
          <a:p>
            <a:pPr eaLnBrk="1" hangingPunct="1"/>
            <a:r>
              <a:rPr lang="el-GR" sz="2200" dirty="0" smtClean="0">
                <a:solidFill>
                  <a:srgbClr val="003366"/>
                </a:solidFill>
              </a:rPr>
              <a:t>2017-2018</a:t>
            </a:r>
            <a:r>
              <a:rPr lang="en-US" sz="2200" dirty="0" smtClean="0">
                <a:solidFill>
                  <a:srgbClr val="003366"/>
                </a:solidFill>
              </a:rPr>
              <a:t>: </a:t>
            </a:r>
            <a:r>
              <a:rPr lang="el-GR" sz="2200" dirty="0">
                <a:solidFill>
                  <a:srgbClr val="003366"/>
                </a:solidFill>
              </a:rPr>
              <a:t>ΣΤΡΑΤΗΓΙΚΗ ΟΜΙΛΟΥ</a:t>
            </a:r>
            <a:r>
              <a:rPr lang="el-GR" sz="2000" dirty="0">
                <a:solidFill>
                  <a:srgbClr val="003882"/>
                </a:solidFill>
              </a:rPr>
              <a:t/>
            </a:r>
            <a:br>
              <a:rPr lang="el-GR" sz="2000" dirty="0">
                <a:solidFill>
                  <a:srgbClr val="003882"/>
                </a:solidFill>
              </a:rPr>
            </a:br>
            <a:r>
              <a:rPr lang="el-GR" sz="2000" dirty="0">
                <a:solidFill>
                  <a:srgbClr val="002960"/>
                </a:solidFill>
              </a:rPr>
              <a:t>Βιώσιμη Ανάπτυξη με κοινωνικό </a:t>
            </a:r>
            <a:r>
              <a:rPr lang="el-GR" sz="2000" dirty="0" smtClean="0">
                <a:solidFill>
                  <a:srgbClr val="002960"/>
                </a:solidFill>
              </a:rPr>
              <a:t>πρόσωπο. </a:t>
            </a:r>
            <a:r>
              <a:rPr lang="el-GR" sz="2000" dirty="0">
                <a:solidFill>
                  <a:srgbClr val="002960"/>
                </a:solidFill>
              </a:rPr>
              <a:t>Ολιστική </a:t>
            </a:r>
            <a:r>
              <a:rPr lang="el-GR" sz="2000" dirty="0" smtClean="0">
                <a:solidFill>
                  <a:srgbClr val="002960"/>
                </a:solidFill>
              </a:rPr>
              <a:t>Ασφάλεια σε όλες τις δραστηριότητες</a:t>
            </a:r>
            <a:r>
              <a:rPr lang="en-GB" sz="2000" dirty="0" smtClean="0">
                <a:solidFill>
                  <a:srgbClr val="002960"/>
                </a:solidFill>
              </a:rPr>
              <a:t>. </a:t>
            </a:r>
            <a:r>
              <a:rPr lang="el-GR" sz="2000" dirty="0" smtClean="0">
                <a:solidFill>
                  <a:srgbClr val="002960"/>
                </a:solidFill>
              </a:rPr>
              <a:t>Συνέχεια πορείας μείωσης δανεισμού και αναζήτηση αναπτυξιακών επιλογών</a:t>
            </a:r>
            <a:endParaRPr lang="en-GB" sz="1600" dirty="0">
              <a:solidFill>
                <a:srgbClr val="002960"/>
              </a:solidFill>
            </a:endParaRPr>
          </a:p>
        </p:txBody>
      </p:sp>
      <p:sp>
        <p:nvSpPr>
          <p:cNvPr id="114727" name="Slide Number Placeholder 4"/>
          <p:cNvSpPr>
            <a:spLocks noGrp="1"/>
          </p:cNvSpPr>
          <p:nvPr>
            <p:ph type="sldNum" sz="quarter" idx="10"/>
            <p:custDataLst>
              <p:tags r:id="rId4"/>
            </p:custDataLst>
          </p:nvPr>
        </p:nvSpPr>
        <p:spPr>
          <a:xfrm>
            <a:off x="8385176" y="6442092"/>
            <a:ext cx="487363" cy="240165"/>
          </a:xfrm>
          <a:noFill/>
          <a:ln>
            <a:miter lim="800000"/>
            <a:headEnd/>
            <a:tailEnd/>
          </a:ln>
        </p:spPr>
        <p:txBody>
          <a:bodyPr lIns="85444" tIns="42721" rIns="85444" bIns="42721"/>
          <a:lstStyle/>
          <a:p>
            <a:pPr defTabSz="894325"/>
            <a:fld id="{446CCA4E-159D-4F11-B4DD-5813C1D0A0AB}" type="slidenum">
              <a:rPr lang="en-US" smtClean="0">
                <a:solidFill>
                  <a:srgbClr val="000066"/>
                </a:solidFill>
              </a:rPr>
              <a:pPr defTabSz="894325"/>
              <a:t>27</a:t>
            </a:fld>
            <a:endParaRPr lang="en-US" smtClean="0">
              <a:solidFill>
                <a:srgbClr val="000066"/>
              </a:solidFill>
            </a:endParaRPr>
          </a:p>
        </p:txBody>
      </p:sp>
      <p:sp>
        <p:nvSpPr>
          <p:cNvPr id="114728" name="Oval 1"/>
          <p:cNvSpPr>
            <a:spLocks noChangeArrowheads="1"/>
          </p:cNvSpPr>
          <p:nvPr/>
        </p:nvSpPr>
        <p:spPr bwMode="auto">
          <a:xfrm>
            <a:off x="2176711" y="1632545"/>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1</a:t>
            </a:r>
          </a:p>
        </p:txBody>
      </p:sp>
      <p:sp>
        <p:nvSpPr>
          <p:cNvPr id="114729" name="TextBox 2"/>
          <p:cNvSpPr txBox="1">
            <a:spLocks noChangeArrowheads="1"/>
          </p:cNvSpPr>
          <p:nvPr/>
        </p:nvSpPr>
        <p:spPr bwMode="auto">
          <a:xfrm>
            <a:off x="2608503" y="1594037"/>
            <a:ext cx="4018403" cy="646226"/>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smtClean="0">
                <a:solidFill>
                  <a:schemeClr val="tx1"/>
                </a:solidFill>
              </a:rPr>
              <a:t>Εφαρμογή προγράμματος ολιστικής ασφάλειας σε όλες μας τις λειτουργίες</a:t>
            </a:r>
            <a:endParaRPr lang="el-GR" sz="1800" b="0" dirty="0">
              <a:solidFill>
                <a:schemeClr val="tx1"/>
              </a:solidFill>
            </a:endParaRPr>
          </a:p>
        </p:txBody>
      </p:sp>
      <p:sp>
        <p:nvSpPr>
          <p:cNvPr id="114730" name="Oval 28"/>
          <p:cNvSpPr>
            <a:spLocks noChangeArrowheads="1"/>
          </p:cNvSpPr>
          <p:nvPr/>
        </p:nvSpPr>
        <p:spPr bwMode="auto">
          <a:xfrm>
            <a:off x="6064895" y="2640657"/>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2</a:t>
            </a:r>
          </a:p>
        </p:txBody>
      </p:sp>
      <p:sp>
        <p:nvSpPr>
          <p:cNvPr id="114731" name="TextBox 29"/>
          <p:cNvSpPr txBox="1">
            <a:spLocks noChangeArrowheads="1"/>
          </p:cNvSpPr>
          <p:nvPr/>
        </p:nvSpPr>
        <p:spPr bwMode="auto">
          <a:xfrm>
            <a:off x="6441411" y="2603595"/>
            <a:ext cx="2520825" cy="1477222"/>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smtClean="0">
                <a:solidFill>
                  <a:schemeClr val="tx1"/>
                </a:solidFill>
              </a:rPr>
              <a:t>Περαιτέρω αξιοποίηση υφισταμένων επενδύσεων για ενίσχυση αποτελεσμάτων</a:t>
            </a:r>
            <a:endParaRPr lang="el-GR" sz="1800" b="0" dirty="0">
              <a:solidFill>
                <a:schemeClr val="tx1"/>
              </a:solidFill>
            </a:endParaRPr>
          </a:p>
        </p:txBody>
      </p:sp>
      <p:sp>
        <p:nvSpPr>
          <p:cNvPr id="114732" name="Oval 30"/>
          <p:cNvSpPr>
            <a:spLocks noChangeArrowheads="1"/>
          </p:cNvSpPr>
          <p:nvPr/>
        </p:nvSpPr>
        <p:spPr bwMode="auto">
          <a:xfrm>
            <a:off x="5321043" y="4587226"/>
            <a:ext cx="527829" cy="519203"/>
          </a:xfrm>
          <a:prstGeom prst="ellipse">
            <a:avLst/>
          </a:prstGeom>
          <a:noFill/>
          <a:ln w="9525" algn="ctr">
            <a:solidFill>
              <a:schemeClr val="tx1"/>
            </a:solidFill>
            <a:round/>
            <a:headEnd/>
            <a:tailEnd/>
          </a:ln>
        </p:spPr>
        <p:txBody>
          <a:bodyPr wrap="square" lIns="91336" tIns="45668" rIns="91336" bIns="45668">
            <a:spAutoFit/>
          </a:bodyPr>
          <a:lstStyle/>
          <a:p>
            <a:pPr algn="ctr">
              <a:spcBef>
                <a:spcPct val="50000"/>
              </a:spcBef>
            </a:pPr>
            <a:r>
              <a:rPr lang="el-GR" sz="1800"/>
              <a:t>3</a:t>
            </a:r>
          </a:p>
        </p:txBody>
      </p:sp>
      <p:sp>
        <p:nvSpPr>
          <p:cNvPr id="114735" name="TextBox 33"/>
          <p:cNvSpPr txBox="1">
            <a:spLocks noChangeArrowheads="1"/>
          </p:cNvSpPr>
          <p:nvPr/>
        </p:nvSpPr>
        <p:spPr bwMode="auto">
          <a:xfrm>
            <a:off x="72008" y="2398604"/>
            <a:ext cx="2104455" cy="1754221"/>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a:solidFill>
                  <a:schemeClr val="tx1"/>
                </a:solidFill>
              </a:rPr>
              <a:t>Έμφαση στην Ανάπτυξη Ανθρώπινου Δυναμικού και στην Εταιρική Κοινωνική Ευθύνη</a:t>
            </a:r>
          </a:p>
        </p:txBody>
      </p:sp>
      <p:sp>
        <p:nvSpPr>
          <p:cNvPr id="114736" name="Oval 34"/>
          <p:cNvSpPr>
            <a:spLocks noChangeArrowheads="1"/>
          </p:cNvSpPr>
          <p:nvPr/>
        </p:nvSpPr>
        <p:spPr bwMode="auto">
          <a:xfrm>
            <a:off x="1600399" y="2712665"/>
            <a:ext cx="431800" cy="519203"/>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a:t>5</a:t>
            </a:r>
          </a:p>
        </p:txBody>
      </p:sp>
      <p:sp>
        <p:nvSpPr>
          <p:cNvPr id="114738" name="Oval 36"/>
          <p:cNvSpPr>
            <a:spLocks noChangeArrowheads="1"/>
          </p:cNvSpPr>
          <p:nvPr/>
        </p:nvSpPr>
        <p:spPr bwMode="auto">
          <a:xfrm>
            <a:off x="2409789" y="4410063"/>
            <a:ext cx="486779" cy="519203"/>
          </a:xfrm>
          <a:prstGeom prst="ellipse">
            <a:avLst/>
          </a:prstGeom>
          <a:noFill/>
          <a:ln w="9525" algn="ctr">
            <a:solidFill>
              <a:schemeClr val="tx1"/>
            </a:solidFill>
            <a:round/>
            <a:headEnd/>
            <a:tailEnd/>
          </a:ln>
        </p:spPr>
        <p:txBody>
          <a:bodyPr wrap="square" lIns="91336" tIns="45668" rIns="91336" bIns="45668">
            <a:spAutoFit/>
          </a:bodyPr>
          <a:lstStyle/>
          <a:p>
            <a:pPr algn="ctr">
              <a:spcBef>
                <a:spcPct val="50000"/>
              </a:spcBef>
            </a:pPr>
            <a:r>
              <a:rPr lang="el-GR" sz="1800"/>
              <a:t>4</a:t>
            </a:r>
          </a:p>
        </p:txBody>
      </p:sp>
      <p:sp>
        <p:nvSpPr>
          <p:cNvPr id="114739" name="TextBox 37"/>
          <p:cNvSpPr txBox="1">
            <a:spLocks noChangeArrowheads="1"/>
          </p:cNvSpPr>
          <p:nvPr/>
        </p:nvSpPr>
        <p:spPr bwMode="auto">
          <a:xfrm>
            <a:off x="1123898" y="4872905"/>
            <a:ext cx="2952750" cy="923225"/>
          </a:xfrm>
          <a:prstGeom prst="rect">
            <a:avLst/>
          </a:prstGeom>
          <a:noFill/>
          <a:ln w="9525">
            <a:noFill/>
            <a:miter lim="800000"/>
            <a:headEnd/>
            <a:tailEnd/>
          </a:ln>
        </p:spPr>
        <p:txBody>
          <a:bodyPr lIns="91336" tIns="45668" rIns="91336" bIns="45668">
            <a:spAutoFit/>
          </a:bodyPr>
          <a:lstStyle/>
          <a:p>
            <a:pPr>
              <a:spcBef>
                <a:spcPct val="50000"/>
              </a:spcBef>
            </a:pPr>
            <a:r>
              <a:rPr lang="el-GR" sz="1800" b="0" dirty="0">
                <a:solidFill>
                  <a:schemeClr val="tx1"/>
                </a:solidFill>
              </a:rPr>
              <a:t>Μεγιστοποίηση αξίας  </a:t>
            </a:r>
            <a:r>
              <a:rPr lang="el-GR" sz="1800" b="0" dirty="0" smtClean="0">
                <a:solidFill>
                  <a:schemeClr val="tx1"/>
                </a:solidFill>
              </a:rPr>
              <a:t>επιχειρηματικών δραστηριοτήτων</a:t>
            </a:r>
            <a:endParaRPr lang="el-GR" sz="1800" b="0" dirty="0">
              <a:solidFill>
                <a:schemeClr val="tx1"/>
              </a:solidFill>
            </a:endParaRPr>
          </a:p>
        </p:txBody>
      </p:sp>
      <p:sp>
        <p:nvSpPr>
          <p:cNvPr id="114740" name="Oval 39"/>
          <p:cNvSpPr>
            <a:spLocks noChangeArrowheads="1"/>
          </p:cNvSpPr>
          <p:nvPr/>
        </p:nvSpPr>
        <p:spPr bwMode="auto">
          <a:xfrm>
            <a:off x="2536503" y="2638572"/>
            <a:ext cx="3607955" cy="1298229"/>
          </a:xfrm>
          <a:prstGeom prst="ellipse">
            <a:avLst/>
          </a:prstGeom>
          <a:noFill/>
          <a:ln w="9525" algn="ctr">
            <a:solidFill>
              <a:schemeClr val="tx1"/>
            </a:solidFill>
            <a:round/>
            <a:headEnd/>
            <a:tailEnd/>
          </a:ln>
        </p:spPr>
        <p:txBody>
          <a:bodyPr lIns="91336" tIns="45668" rIns="91336" bIns="45668">
            <a:spAutoFit/>
          </a:bodyPr>
          <a:lstStyle/>
          <a:p>
            <a:pPr algn="ctr">
              <a:spcBef>
                <a:spcPct val="50000"/>
              </a:spcBef>
            </a:pPr>
            <a:r>
              <a:rPr lang="el-GR" sz="1800" dirty="0" smtClean="0">
                <a:solidFill>
                  <a:srgbClr val="003882"/>
                </a:solidFill>
              </a:rPr>
              <a:t>Βιώσιμη Ανάπτυξη, Ανταγωνιστικότητα και Ασφάλεια</a:t>
            </a:r>
            <a:endParaRPr lang="el-GR" sz="1800" dirty="0">
              <a:solidFill>
                <a:srgbClr val="003882"/>
              </a:solidFill>
            </a:endParaRPr>
          </a:p>
        </p:txBody>
      </p:sp>
      <p:sp>
        <p:nvSpPr>
          <p:cNvPr id="16" name="TextBox 33"/>
          <p:cNvSpPr txBox="1">
            <a:spLocks noChangeArrowheads="1"/>
          </p:cNvSpPr>
          <p:nvPr/>
        </p:nvSpPr>
        <p:spPr bwMode="auto">
          <a:xfrm>
            <a:off x="4591309" y="5088929"/>
            <a:ext cx="2913746" cy="923225"/>
          </a:xfrm>
          <a:prstGeom prst="rect">
            <a:avLst/>
          </a:prstGeom>
          <a:noFill/>
          <a:ln w="9525">
            <a:noFill/>
            <a:miter lim="800000"/>
            <a:headEnd/>
            <a:tailEnd/>
          </a:ln>
        </p:spPr>
        <p:txBody>
          <a:bodyPr wrap="square" lIns="91336" tIns="45668" rIns="91336" bIns="45668">
            <a:spAutoFit/>
          </a:bodyPr>
          <a:lstStyle/>
          <a:p>
            <a:pPr>
              <a:spcBef>
                <a:spcPct val="50000"/>
              </a:spcBef>
            </a:pPr>
            <a:r>
              <a:rPr lang="el-GR" sz="1800" b="0" dirty="0" err="1">
                <a:solidFill>
                  <a:schemeClr val="tx1"/>
                </a:solidFill>
              </a:rPr>
              <a:t>Απομόχλευση</a:t>
            </a:r>
            <a:r>
              <a:rPr lang="el-GR" sz="1800" b="0" dirty="0">
                <a:solidFill>
                  <a:schemeClr val="tx1"/>
                </a:solidFill>
              </a:rPr>
              <a:t> Ο</a:t>
            </a:r>
            <a:r>
              <a:rPr lang="el-GR" sz="1800" b="0" dirty="0" smtClean="0">
                <a:solidFill>
                  <a:schemeClr val="tx1"/>
                </a:solidFill>
              </a:rPr>
              <a:t>μίλου και μείωση κόστους δανεισμού</a:t>
            </a:r>
            <a:endParaRPr lang="el-GR" sz="1800" b="0" dirty="0">
              <a:solidFill>
                <a:schemeClr val="tx1"/>
              </a:solidFill>
            </a:endParaRPr>
          </a:p>
        </p:txBody>
      </p:sp>
      <p:cxnSp>
        <p:nvCxnSpPr>
          <p:cNvPr id="17" name="Straight Connector 16"/>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95" descr="elpengr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68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624" name="Object 104" hidden="1"/>
          <p:cNvGraphicFramePr>
            <a:graphicFrameLocks/>
          </p:cNvGraphicFramePr>
          <p:nvPr>
            <p:custDataLst>
              <p:tags r:id="rId2"/>
            </p:custDataLst>
            <p:extLst>
              <p:ext uri="{D42A27DB-BD31-4B8C-83A1-F6EECF244321}">
                <p14:modId xmlns:p14="http://schemas.microsoft.com/office/powerpoint/2010/main" val="1384797583"/>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62196" name="think-cell Slide" r:id="rId33" imgW="360" imgH="360" progId="TCLayout.ActiveDocument.1">
                  <p:embed/>
                </p:oleObj>
              </mc:Choice>
              <mc:Fallback>
                <p:oleObj name="think-cell Slide" r:id="rId33" imgW="360" imgH="360" progId="TCLayout.ActiveDocument.1">
                  <p:embed/>
                  <p:pic>
                    <p:nvPicPr>
                      <p:cNvPr id="0" name=""/>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73071" y="0"/>
            <a:ext cx="3048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algn="ctr"/>
            <a:endParaRPr lang="en-GB" sz="1000" b="0" dirty="0" smtClean="0">
              <a:latin typeface="Arial" panose="020B0604020202020204" pitchFamily="34" charset="0"/>
              <a:sym typeface="+mn-lt"/>
            </a:endParaRPr>
          </a:p>
        </p:txBody>
      </p:sp>
      <p:graphicFrame>
        <p:nvGraphicFramePr>
          <p:cNvPr id="45" name="Object 44"/>
          <p:cNvGraphicFramePr>
            <a:graphicFrameLocks/>
          </p:cNvGraphicFramePr>
          <p:nvPr>
            <p:custDataLst>
              <p:tags r:id="rId4"/>
            </p:custDataLst>
            <p:extLst>
              <p:ext uri="{D42A27DB-BD31-4B8C-83A1-F6EECF244321}">
                <p14:modId xmlns:p14="http://schemas.microsoft.com/office/powerpoint/2010/main" val="2764304189"/>
              </p:ext>
            </p:extLst>
          </p:nvPr>
        </p:nvGraphicFramePr>
        <p:xfrm>
          <a:off x="160239" y="4038600"/>
          <a:ext cx="4391011" cy="1905120"/>
        </p:xfrm>
        <a:graphic>
          <a:graphicData uri="http://schemas.openxmlformats.org/presentationml/2006/ole">
            <mc:AlternateContent xmlns:mc="http://schemas.openxmlformats.org/markup-compatibility/2006">
              <mc:Choice xmlns:v="urn:schemas-microsoft-com:vml" Requires="v">
                <p:oleObj spid="_x0000_s162197" name="Chart" r:id="rId35" imgW="4391011" imgH="1905120" progId="MSGraph.Chart.8">
                  <p:embed followColorScheme="full"/>
                </p:oleObj>
              </mc:Choice>
              <mc:Fallback>
                <p:oleObj name="Chart" r:id="rId35" imgW="4391011" imgH="1905120" progId="MSGraph.Chart.8">
                  <p:embed followColorScheme="full"/>
                  <p:pic>
                    <p:nvPicPr>
                      <p:cNvPr id="0" name=""/>
                      <p:cNvPicPr/>
                      <p:nvPr/>
                    </p:nvPicPr>
                    <p:blipFill>
                      <a:blip r:embed="rId36"/>
                      <a:stretch>
                        <a:fillRect/>
                      </a:stretch>
                    </p:blipFill>
                    <p:spPr>
                      <a:xfrm>
                        <a:off x="160239" y="4038600"/>
                        <a:ext cx="4391011" cy="1905120"/>
                      </a:xfrm>
                      <a:prstGeom prst="rect">
                        <a:avLst/>
                      </a:prstGeom>
                    </p:spPr>
                  </p:pic>
                </p:oleObj>
              </mc:Fallback>
            </mc:AlternateContent>
          </a:graphicData>
        </a:graphic>
      </p:graphicFrame>
      <p:sp>
        <p:nvSpPr>
          <p:cNvPr id="40" name="Rectangle 39"/>
          <p:cNvSpPr/>
          <p:nvPr>
            <p:custDataLst>
              <p:tags r:id="rId5"/>
            </p:custDataLst>
          </p:nvPr>
        </p:nvSpPr>
        <p:spPr bwMode="auto">
          <a:xfrm>
            <a:off x="3971827" y="57896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6BB04061-EA15-4273-ADA6-7A7C54CBA1EB}" type="datetime'''''''''''''''''''2''''''''''''''0''''''''''2''''2'''">
              <a:rPr lang="el-GR" altLang="en-US" sz="1000" b="0">
                <a:solidFill>
                  <a:srgbClr val="000000"/>
                </a:solidFill>
                <a:cs typeface="Arial" panose="020B0604020202020204" pitchFamily="34" charset="0"/>
              </a:rPr>
              <a:pPr/>
              <a:t>2022</a:t>
            </a:fld>
            <a:endParaRPr lang="el-GR" sz="1000" b="0">
              <a:solidFill>
                <a:srgbClr val="000000"/>
              </a:solidFill>
              <a:latin typeface="Arial"/>
              <a:cs typeface="Arial" panose="020B0604020202020204" pitchFamily="34" charset="0"/>
              <a:sym typeface="Arial"/>
            </a:endParaRPr>
          </a:p>
        </p:txBody>
      </p:sp>
      <p:sp>
        <p:nvSpPr>
          <p:cNvPr id="46" name="Rectangle 45"/>
          <p:cNvSpPr/>
          <p:nvPr>
            <p:custDataLst>
              <p:tags r:id="rId6"/>
            </p:custDataLst>
          </p:nvPr>
        </p:nvSpPr>
        <p:spPr bwMode="auto">
          <a:xfrm>
            <a:off x="3333652" y="57896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02E4D91D-7337-494D-8DB2-E4F14D30BBC9}" type="datetime'''''''''''''''2''''''0''''''''2''''''1'">
              <a:rPr lang="en-US" altLang="en-US" sz="1000" b="0">
                <a:solidFill>
                  <a:srgbClr val="000000"/>
                </a:solidFill>
                <a:cs typeface="Arial" panose="020B0604020202020204" pitchFamily="34" charset="0"/>
              </a:rPr>
              <a:pPr/>
              <a:t>2021</a:t>
            </a:fld>
            <a:endParaRPr lang="el-GR" sz="1000" b="0">
              <a:solidFill>
                <a:srgbClr val="000000"/>
              </a:solidFill>
              <a:latin typeface="Arial"/>
              <a:cs typeface="Arial" panose="020B0604020202020204" pitchFamily="34" charset="0"/>
              <a:sym typeface="Arial"/>
            </a:endParaRPr>
          </a:p>
        </p:txBody>
      </p:sp>
      <p:sp>
        <p:nvSpPr>
          <p:cNvPr id="47" name="Rectangle 46"/>
          <p:cNvSpPr/>
          <p:nvPr>
            <p:custDataLst>
              <p:tags r:id="rId7"/>
            </p:custDataLst>
          </p:nvPr>
        </p:nvSpPr>
        <p:spPr bwMode="auto">
          <a:xfrm>
            <a:off x="2695477" y="57896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5DAF3432-AA29-4C9D-8F65-5C61BAE08E2A}" type="datetime'''''''''2''''''0''''''''''''''2''0'''''''">
              <a:rPr lang="en-US" altLang="en-US" sz="1000" b="0">
                <a:solidFill>
                  <a:srgbClr val="000000"/>
                </a:solidFill>
                <a:cs typeface="Arial" panose="020B0604020202020204" pitchFamily="34" charset="0"/>
              </a:rPr>
              <a:pPr/>
              <a:t>2020</a:t>
            </a:fld>
            <a:endParaRPr lang="el-GR" sz="1000" b="0">
              <a:solidFill>
                <a:srgbClr val="000000"/>
              </a:solidFill>
              <a:latin typeface="Arial"/>
              <a:cs typeface="Arial" panose="020B0604020202020204" pitchFamily="34" charset="0"/>
              <a:sym typeface="Arial"/>
            </a:endParaRPr>
          </a:p>
        </p:txBody>
      </p:sp>
      <p:sp>
        <p:nvSpPr>
          <p:cNvPr id="48" name="Rectangle 47"/>
          <p:cNvSpPr/>
          <p:nvPr>
            <p:custDataLst>
              <p:tags r:id="rId8"/>
            </p:custDataLst>
          </p:nvPr>
        </p:nvSpPr>
        <p:spPr bwMode="auto">
          <a:xfrm>
            <a:off x="2057302" y="57896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23894E64-8D1E-4F9E-A3D9-DFDF809E5C39}" type="datetime'''''''''''''''''''''20''''''''''''1''''''''''9'''''''''''''">
              <a:rPr lang="en-US" altLang="en-US" sz="1000" b="0">
                <a:solidFill>
                  <a:srgbClr val="000000"/>
                </a:solidFill>
                <a:cs typeface="Arial" panose="020B0604020202020204" pitchFamily="34" charset="0"/>
              </a:rPr>
              <a:pPr/>
              <a:t>2019</a:t>
            </a:fld>
            <a:endParaRPr lang="el-GR" sz="1000" b="0">
              <a:solidFill>
                <a:srgbClr val="000000"/>
              </a:solidFill>
              <a:latin typeface="Arial"/>
              <a:cs typeface="Arial" panose="020B0604020202020204" pitchFamily="34" charset="0"/>
              <a:sym typeface="Arial"/>
            </a:endParaRPr>
          </a:p>
        </p:txBody>
      </p:sp>
      <p:sp>
        <p:nvSpPr>
          <p:cNvPr id="49" name="Rectangle 48"/>
          <p:cNvSpPr/>
          <p:nvPr>
            <p:custDataLst>
              <p:tags r:id="rId9"/>
            </p:custDataLst>
          </p:nvPr>
        </p:nvSpPr>
        <p:spPr bwMode="auto">
          <a:xfrm>
            <a:off x="1419127" y="57896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2CAF1CC4-3547-4B5D-A102-884FE293F867}" type="datetime'''''''''''2''''''01''''''''''''''''''''''''8'''''''''''">
              <a:rPr lang="en-US" altLang="en-US" sz="1000" b="0">
                <a:solidFill>
                  <a:srgbClr val="000000"/>
                </a:solidFill>
                <a:cs typeface="Arial" panose="020B0604020202020204" pitchFamily="34" charset="0"/>
              </a:rPr>
              <a:pPr/>
              <a:t>2018</a:t>
            </a:fld>
            <a:endParaRPr lang="el-GR" sz="1000" b="0">
              <a:solidFill>
                <a:srgbClr val="000000"/>
              </a:solidFill>
              <a:latin typeface="Arial"/>
              <a:cs typeface="Arial" panose="020B0604020202020204" pitchFamily="34" charset="0"/>
              <a:sym typeface="Arial"/>
            </a:endParaRPr>
          </a:p>
        </p:txBody>
      </p:sp>
      <p:sp>
        <p:nvSpPr>
          <p:cNvPr id="50" name="Rectangle 49"/>
          <p:cNvSpPr/>
          <p:nvPr>
            <p:custDataLst>
              <p:tags r:id="rId10"/>
            </p:custDataLst>
          </p:nvPr>
        </p:nvSpPr>
        <p:spPr bwMode="auto">
          <a:xfrm>
            <a:off x="780952" y="5789613"/>
            <a:ext cx="292100"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algn="ctr" defTabSz="882101"/>
            <a:fld id="{26A94477-8D7F-412E-86A3-9D521421DC15}" type="datetime'''''''''''''''2''''0''''''''1''7'''''''">
              <a:rPr lang="en-US" altLang="en-US" sz="1000" b="0">
                <a:solidFill>
                  <a:srgbClr val="000000"/>
                </a:solidFill>
                <a:cs typeface="Arial" panose="020B0604020202020204" pitchFamily="34" charset="0"/>
              </a:rPr>
              <a:pPr/>
              <a:t>2017</a:t>
            </a:fld>
            <a:endParaRPr lang="el-GR" sz="1000" b="0" dirty="0">
              <a:solidFill>
                <a:srgbClr val="000000"/>
              </a:solidFill>
              <a:latin typeface="Arial"/>
              <a:cs typeface="Arial" panose="020B0604020202020204" pitchFamily="34" charset="0"/>
              <a:sym typeface="Arial"/>
            </a:endParaRPr>
          </a:p>
        </p:txBody>
      </p:sp>
      <p:sp>
        <p:nvSpPr>
          <p:cNvPr id="107625" name="Rectangle 16"/>
          <p:cNvSpPr>
            <a:spLocks noGrp="1" noChangeArrowheads="1"/>
          </p:cNvSpPr>
          <p:nvPr>
            <p:ph type="title"/>
            <p:custDataLst>
              <p:tags r:id="rId11"/>
            </p:custDataLst>
          </p:nvPr>
        </p:nvSpPr>
        <p:spPr>
          <a:xfrm>
            <a:off x="119063" y="230415"/>
            <a:ext cx="8618537" cy="954107"/>
          </a:xfrm>
        </p:spPr>
        <p:txBody>
          <a:bodyPr/>
          <a:lstStyle/>
          <a:p>
            <a:pPr eaLnBrk="1" hangingPunct="1"/>
            <a:r>
              <a:rPr lang="el-GR" sz="2200" dirty="0" smtClean="0">
                <a:solidFill>
                  <a:srgbClr val="003882"/>
                </a:solidFill>
              </a:rPr>
              <a:t>2017-2018</a:t>
            </a:r>
            <a:r>
              <a:rPr lang="en-US" sz="2200" dirty="0" smtClean="0">
                <a:solidFill>
                  <a:srgbClr val="003882"/>
                </a:solidFill>
              </a:rPr>
              <a:t>: </a:t>
            </a:r>
            <a:r>
              <a:rPr lang="el-GR" sz="2200" dirty="0">
                <a:solidFill>
                  <a:srgbClr val="003882"/>
                </a:solidFill>
              </a:rPr>
              <a:t>ΧΡΗΜΑΤΟΟΙΚΟΝΟΜΙΚΗ ΣΤΡΑΤΗΓΙΚΗ </a:t>
            </a:r>
            <a:r>
              <a:rPr lang="el-GR" sz="2000" dirty="0">
                <a:solidFill>
                  <a:srgbClr val="003882"/>
                </a:solidFill>
              </a:rPr>
              <a:t/>
            </a:r>
            <a:br>
              <a:rPr lang="el-GR" sz="2000" dirty="0">
                <a:solidFill>
                  <a:srgbClr val="003882"/>
                </a:solidFill>
              </a:rPr>
            </a:br>
            <a:r>
              <a:rPr lang="el-GR" sz="2000" dirty="0" smtClean="0">
                <a:solidFill>
                  <a:srgbClr val="002960"/>
                </a:solidFill>
              </a:rPr>
              <a:t>Ενίσχυση πορείας </a:t>
            </a:r>
            <a:r>
              <a:rPr lang="el-GR" sz="2000" dirty="0" err="1" smtClean="0">
                <a:solidFill>
                  <a:srgbClr val="002960"/>
                </a:solidFill>
              </a:rPr>
              <a:t>απομόχλευσης</a:t>
            </a:r>
            <a:r>
              <a:rPr lang="el-GR" sz="2000" dirty="0" smtClean="0">
                <a:solidFill>
                  <a:srgbClr val="002960"/>
                </a:solidFill>
              </a:rPr>
              <a:t> και βελτίωσης ισολογισμού, μείωση χρηματοοικονομικού κόστους</a:t>
            </a:r>
            <a:endParaRPr lang="en-GB" sz="1800" dirty="0">
              <a:solidFill>
                <a:srgbClr val="002960"/>
              </a:solidFill>
            </a:endParaRPr>
          </a:p>
        </p:txBody>
      </p:sp>
      <p:sp>
        <p:nvSpPr>
          <p:cNvPr id="107626" name="TextBox 1"/>
          <p:cNvSpPr txBox="1">
            <a:spLocks noChangeArrowheads="1"/>
          </p:cNvSpPr>
          <p:nvPr>
            <p:custDataLst>
              <p:tags r:id="rId12"/>
            </p:custDataLst>
          </p:nvPr>
        </p:nvSpPr>
        <p:spPr bwMode="auto">
          <a:xfrm>
            <a:off x="101600" y="1272505"/>
            <a:ext cx="8770939" cy="2272308"/>
          </a:xfrm>
          <a:prstGeom prst="rect">
            <a:avLst/>
          </a:prstGeom>
          <a:noFill/>
          <a:ln w="9525">
            <a:noFill/>
            <a:miter lim="800000"/>
            <a:headEnd/>
            <a:tailEnd/>
          </a:ln>
        </p:spPr>
        <p:txBody>
          <a:bodyPr wrap="square" lIns="91332" tIns="45666" rIns="91332" bIns="45666">
            <a:spAutoFit/>
          </a:bodyPr>
          <a:lstStyle/>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Βελτίωση χρηματοδοτικού μίγματος αναλόγως</a:t>
            </a:r>
            <a:r>
              <a:rPr lang="el-GR" sz="1800" b="0" dirty="0">
                <a:solidFill>
                  <a:srgbClr val="000000"/>
                </a:solidFill>
                <a:latin typeface="Arial"/>
                <a:cs typeface="Arial" charset="0"/>
              </a:rPr>
              <a:t> συνθηκών στις </a:t>
            </a:r>
            <a:r>
              <a:rPr lang="el-GR" sz="1800" b="0" dirty="0" smtClean="0">
                <a:solidFill>
                  <a:srgbClr val="000000"/>
                </a:solidFill>
                <a:latin typeface="Arial"/>
                <a:cs typeface="Arial" charset="0"/>
              </a:rPr>
              <a:t>διεθνείς αγορές ομολόγων</a:t>
            </a:r>
          </a:p>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Περαιτέρω μείωση χρηματοοικονομικής μόχλευσης, μέσω ταμειακών ροών από λειτουργία</a:t>
            </a:r>
          </a:p>
          <a:p>
            <a:pPr marL="556575" lvl="1" indent="-285420">
              <a:lnSpc>
                <a:spcPct val="150000"/>
              </a:lnSpc>
              <a:spcBef>
                <a:spcPts val="400"/>
              </a:spcBef>
              <a:buFont typeface="Arial" panose="020B0604020202020204" pitchFamily="34" charset="0"/>
              <a:buChar char="•"/>
            </a:pPr>
            <a:r>
              <a:rPr lang="el-GR" sz="1800" b="0" dirty="0" smtClean="0">
                <a:solidFill>
                  <a:srgbClr val="000000"/>
                </a:solidFill>
                <a:latin typeface="Arial"/>
                <a:cs typeface="Arial" charset="0"/>
              </a:rPr>
              <a:t>Μείωση χρηματοοικονομικού κόστους</a:t>
            </a:r>
          </a:p>
        </p:txBody>
      </p:sp>
      <p:sp>
        <p:nvSpPr>
          <p:cNvPr id="107627" name="Slide Number Placeholder 4"/>
          <p:cNvSpPr>
            <a:spLocks noGrp="1"/>
          </p:cNvSpPr>
          <p:nvPr>
            <p:ph type="sldNum" sz="quarter" idx="10"/>
            <p:custDataLst>
              <p:tags r:id="rId13"/>
            </p:custDataLst>
          </p:nvPr>
        </p:nvSpPr>
        <p:spPr>
          <a:xfrm>
            <a:off x="8385176" y="6442092"/>
            <a:ext cx="487363" cy="240165"/>
          </a:xfrm>
          <a:noFill/>
          <a:ln>
            <a:miter lim="800000"/>
            <a:headEnd/>
            <a:tailEnd/>
          </a:ln>
        </p:spPr>
        <p:txBody>
          <a:bodyPr lIns="85444" tIns="42721" rIns="85444" bIns="42721"/>
          <a:lstStyle/>
          <a:p>
            <a:pPr defTabSz="894325"/>
            <a:fld id="{3EFB2DE2-ECE2-4A6F-B192-A6A2646468F4}" type="slidenum">
              <a:rPr lang="en-US" smtClean="0">
                <a:solidFill>
                  <a:srgbClr val="000066"/>
                </a:solidFill>
              </a:rPr>
              <a:pPr defTabSz="894325"/>
              <a:t>28</a:t>
            </a:fld>
            <a:endParaRPr lang="en-US" smtClean="0">
              <a:solidFill>
                <a:srgbClr val="000066"/>
              </a:solidFill>
            </a:endParaRPr>
          </a:p>
        </p:txBody>
      </p:sp>
      <p:cxnSp>
        <p:nvCxnSpPr>
          <p:cNvPr id="9" name="Straight Connector 8"/>
          <p:cNvCxnSpPr/>
          <p:nvPr>
            <p:custDataLst>
              <p:tags r:id="rId14"/>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95" descr="elpengri"/>
          <p:cNvPicPr>
            <a:picLocks noChangeAspect="1" noChangeArrowheads="1"/>
          </p:cNvPicPr>
          <p:nvPr>
            <p:custDataLst>
              <p:tags r:id="rId15"/>
            </p:custDataLst>
          </p:nvPr>
        </p:nvPicPr>
        <p:blipFill>
          <a:blip r:embed="rId37"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0"/>
          <p:cNvSpPr>
            <a:spLocks noChangeArrowheads="1"/>
          </p:cNvSpPr>
          <p:nvPr>
            <p:custDataLst>
              <p:tags r:id="rId16"/>
            </p:custDataLst>
          </p:nvPr>
        </p:nvSpPr>
        <p:spPr bwMode="auto">
          <a:xfrm>
            <a:off x="376139" y="3664877"/>
            <a:ext cx="4326731" cy="584670"/>
          </a:xfrm>
          <a:prstGeom prst="rect">
            <a:avLst/>
          </a:prstGeom>
          <a:noFill/>
          <a:ln w="9525">
            <a:noFill/>
            <a:miter lim="800000"/>
            <a:headEnd/>
            <a:tailEnd/>
          </a:ln>
        </p:spPr>
        <p:txBody>
          <a:bodyPr wrap="square" lIns="91336" tIns="45668" rIns="91336" bIns="45668" anchor="ctr">
            <a:spAutoFit/>
          </a:bodyPr>
          <a:lstStyle/>
          <a:p>
            <a:r>
              <a:rPr lang="el-GR" sz="1600" dirty="0" smtClean="0">
                <a:solidFill>
                  <a:srgbClr val="003882"/>
                </a:solidFill>
              </a:rPr>
              <a:t>Προφίλ ωρίμανσης πιστωτικών γραμμών</a:t>
            </a:r>
            <a:r>
              <a:rPr lang="en-US" sz="1600" dirty="0" smtClean="0">
                <a:solidFill>
                  <a:srgbClr val="003882"/>
                </a:solidFill>
              </a:rPr>
              <a:t>* </a:t>
            </a:r>
            <a:r>
              <a:rPr lang="en-US" sz="1600" dirty="0">
                <a:solidFill>
                  <a:srgbClr val="003882"/>
                </a:solidFill>
              </a:rPr>
              <a:t>(</a:t>
            </a:r>
            <a:r>
              <a:rPr lang="el-GR" sz="1600" dirty="0" smtClean="0">
                <a:solidFill>
                  <a:srgbClr val="003882"/>
                </a:solidFill>
              </a:rPr>
              <a:t>€ εκατ.)</a:t>
            </a:r>
            <a:endParaRPr lang="el-GR" sz="1600" dirty="0">
              <a:solidFill>
                <a:srgbClr val="003882"/>
              </a:solidFill>
            </a:endParaRPr>
          </a:p>
        </p:txBody>
      </p:sp>
      <p:sp>
        <p:nvSpPr>
          <p:cNvPr id="27" name="Rectangle 40"/>
          <p:cNvSpPr>
            <a:spLocks noChangeArrowheads="1"/>
          </p:cNvSpPr>
          <p:nvPr>
            <p:custDataLst>
              <p:tags r:id="rId17"/>
            </p:custDataLst>
          </p:nvPr>
        </p:nvSpPr>
        <p:spPr bwMode="auto">
          <a:xfrm>
            <a:off x="5094688" y="3693996"/>
            <a:ext cx="2870094" cy="338449"/>
          </a:xfrm>
          <a:prstGeom prst="rect">
            <a:avLst/>
          </a:prstGeom>
          <a:solidFill>
            <a:schemeClr val="bg2"/>
          </a:solidFill>
          <a:ln w="9525">
            <a:noFill/>
            <a:miter lim="800000"/>
            <a:headEnd/>
            <a:tailEnd/>
          </a:ln>
        </p:spPr>
        <p:txBody>
          <a:bodyPr wrap="square" lIns="91336" tIns="45668" rIns="91336" bIns="45668" anchor="ctr">
            <a:spAutoFit/>
          </a:bodyPr>
          <a:lstStyle/>
          <a:p>
            <a:pPr algn="ctr"/>
            <a:r>
              <a:rPr lang="el-GR" sz="1600" dirty="0" smtClean="0">
                <a:solidFill>
                  <a:srgbClr val="003882"/>
                </a:solidFill>
              </a:rPr>
              <a:t>Πηγές χρηματοδότησης</a:t>
            </a:r>
            <a:r>
              <a:rPr lang="en-US" sz="1600" dirty="0" smtClean="0">
                <a:solidFill>
                  <a:srgbClr val="003882"/>
                </a:solidFill>
              </a:rPr>
              <a:t>*</a:t>
            </a:r>
            <a:endParaRPr lang="el-GR" sz="1600" dirty="0">
              <a:solidFill>
                <a:srgbClr val="003882"/>
              </a:solidFill>
            </a:endParaRPr>
          </a:p>
        </p:txBody>
      </p:sp>
      <p:graphicFrame>
        <p:nvGraphicFramePr>
          <p:cNvPr id="33" name="Object 32"/>
          <p:cNvGraphicFramePr>
            <a:graphicFrameLocks/>
          </p:cNvGraphicFramePr>
          <p:nvPr>
            <p:custDataLst>
              <p:tags r:id="rId18"/>
            </p:custDataLst>
            <p:extLst>
              <p:ext uri="{D42A27DB-BD31-4B8C-83A1-F6EECF244321}">
                <p14:modId xmlns:p14="http://schemas.microsoft.com/office/powerpoint/2010/main" val="2693582510"/>
              </p:ext>
            </p:extLst>
          </p:nvPr>
        </p:nvGraphicFramePr>
        <p:xfrm>
          <a:off x="5566121" y="4191000"/>
          <a:ext cx="1933612" cy="1933470"/>
        </p:xfrm>
        <a:graphic>
          <a:graphicData uri="http://schemas.openxmlformats.org/presentationml/2006/ole">
            <mc:AlternateContent xmlns:mc="http://schemas.openxmlformats.org/markup-compatibility/2006">
              <mc:Choice xmlns:v="urn:schemas-microsoft-com:vml" Requires="v">
                <p:oleObj spid="_x0000_s162198" name="Chart" r:id="rId38" imgW="1933612" imgH="1933470" progId="MSGraph.Chart.8">
                  <p:embed followColorScheme="full"/>
                </p:oleObj>
              </mc:Choice>
              <mc:Fallback>
                <p:oleObj name="Chart" r:id="rId38" imgW="1933612" imgH="1933470" progId="MSGraph.Chart.8">
                  <p:embed followColorScheme="full"/>
                  <p:pic>
                    <p:nvPicPr>
                      <p:cNvPr id="0" name=""/>
                      <p:cNvPicPr/>
                      <p:nvPr/>
                    </p:nvPicPr>
                    <p:blipFill>
                      <a:blip r:embed="rId39"/>
                      <a:stretch>
                        <a:fillRect/>
                      </a:stretch>
                    </p:blipFill>
                    <p:spPr>
                      <a:xfrm>
                        <a:off x="5566121" y="4191000"/>
                        <a:ext cx="1933612" cy="1933470"/>
                      </a:xfrm>
                      <a:prstGeom prst="rect">
                        <a:avLst/>
                      </a:prstGeom>
                    </p:spPr>
                  </p:pic>
                </p:oleObj>
              </mc:Fallback>
            </mc:AlternateContent>
          </a:graphicData>
        </a:graphic>
      </p:graphicFrame>
      <p:sp>
        <p:nvSpPr>
          <p:cNvPr id="43" name="Rectangle 42"/>
          <p:cNvSpPr/>
          <p:nvPr>
            <p:custDataLst>
              <p:tags r:id="rId19"/>
            </p:custDataLst>
          </p:nvPr>
        </p:nvSpPr>
        <p:spPr bwMode="gray">
          <a:xfrm>
            <a:off x="7048847" y="5053013"/>
            <a:ext cx="347663" cy="182563"/>
          </a:xfrm>
          <a:prstGeom prst="rect">
            <a:avLst/>
          </a:prstGeom>
          <a:noFill/>
          <a:ln>
            <a:noFill/>
          </a:ln>
          <a:effectLst/>
          <a:extLst>
            <a:ext uri="{909E8E84-426E-40DD-AFC4-6F175D3DCCD1}">
              <a14:hiddenFill xmlns:a14="http://schemas.microsoft.com/office/drawing/2010/main">
                <a:solidFill>
                  <a:srgbClr val="364D6E"/>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defTabSz="882915"/>
            <a:fld id="{76A37FFC-E7BF-4836-8526-543FCEDCF7A4}" type="datetime'''''''''5''''''''''''''9''''''''''''%'''''''''">
              <a:rPr lang="en-US" altLang="en-US" sz="1200" b="0">
                <a:solidFill>
                  <a:srgbClr val="FFFFFF"/>
                </a:solidFill>
              </a:rPr>
              <a:pPr/>
              <a:t>59%</a:t>
            </a:fld>
            <a:endParaRPr lang="el-GR" sz="1200" b="0" dirty="0">
              <a:solidFill>
                <a:srgbClr val="FFFFFF"/>
              </a:solidFill>
              <a:latin typeface="Arial"/>
              <a:sym typeface="Arial"/>
            </a:endParaRPr>
          </a:p>
        </p:txBody>
      </p:sp>
      <p:sp>
        <p:nvSpPr>
          <p:cNvPr id="42" name="Rectangle 41"/>
          <p:cNvSpPr/>
          <p:nvPr>
            <p:custDataLst>
              <p:tags r:id="rId20"/>
            </p:custDataLst>
          </p:nvPr>
        </p:nvSpPr>
        <p:spPr bwMode="auto">
          <a:xfrm>
            <a:off x="7442547" y="5053013"/>
            <a:ext cx="1512888"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101"/>
            <a:fld id="{2F14DE1C-DB35-460E-B5DE-998F3548402F}" type="datetime'''Τρ''''απεζικός'''''' Δα''''''ν''''''ει''''σ''''''''''μός'''">
              <a:rPr lang="en-US" sz="1100" b="0">
                <a:solidFill>
                  <a:srgbClr val="000000"/>
                </a:solidFill>
              </a:rPr>
              <a:pPr/>
              <a:t>Τραπεζικός Δανεισμός</a:t>
            </a:fld>
            <a:endParaRPr lang="el-GR" sz="1100" b="0" dirty="0">
              <a:solidFill>
                <a:srgbClr val="000000"/>
              </a:solidFill>
              <a:latin typeface="Arial"/>
              <a:sym typeface="Arial"/>
            </a:endParaRPr>
          </a:p>
        </p:txBody>
      </p:sp>
      <p:sp>
        <p:nvSpPr>
          <p:cNvPr id="39" name="Rectangle 38"/>
          <p:cNvSpPr/>
          <p:nvPr>
            <p:custDataLst>
              <p:tags r:id="rId21"/>
            </p:custDataLst>
          </p:nvPr>
        </p:nvSpPr>
        <p:spPr bwMode="gray">
          <a:xfrm>
            <a:off x="5716935" y="5219700"/>
            <a:ext cx="347663" cy="182563"/>
          </a:xfrm>
          <a:prstGeom prst="rect">
            <a:avLst/>
          </a:prstGeom>
          <a:solidFill>
            <a:srgbClr val="FFFFFF"/>
          </a:solidFill>
          <a:ln>
            <a:noFill/>
          </a:ln>
          <a:effectLst/>
          <a:extLs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defTabSz="882915"/>
            <a:fld id="{600FB595-4570-4201-B995-7D09102D49E1}" type="datetime'''''''''''''''''''''''''''''''''''''''''''''3''''3%'">
              <a:rPr lang="en-US" altLang="en-US" sz="1200" b="0">
                <a:solidFill>
                  <a:srgbClr val="000000"/>
                </a:solidFill>
              </a:rPr>
              <a:pPr/>
              <a:t>33%</a:t>
            </a:fld>
            <a:endParaRPr lang="el-GR" sz="1200" b="0">
              <a:solidFill>
                <a:srgbClr val="000000"/>
              </a:solidFill>
              <a:latin typeface="Arial"/>
              <a:sym typeface="Arial"/>
            </a:endParaRPr>
          </a:p>
        </p:txBody>
      </p:sp>
      <p:sp>
        <p:nvSpPr>
          <p:cNvPr id="38" name="Rectangle 37"/>
          <p:cNvSpPr/>
          <p:nvPr>
            <p:custDataLst>
              <p:tags r:id="rId22"/>
            </p:custDataLst>
          </p:nvPr>
        </p:nvSpPr>
        <p:spPr bwMode="auto">
          <a:xfrm>
            <a:off x="4624735" y="5299075"/>
            <a:ext cx="1019175" cy="1825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defTabSz="882101"/>
            <a:fld id="{9955712A-3D91-444A-8189-A64062EE146E}" type="datetime'''''Ε''''''''''υ''ρ''''''''ω''-ομ''ό''λογ''''α'''''''''''''">
              <a:rPr lang="en-US" sz="1100" b="0">
                <a:solidFill>
                  <a:srgbClr val="000000"/>
                </a:solidFill>
              </a:rPr>
              <a:pPr algn="r" defTabSz="882101"/>
              <a:t>Ευρω-ομόλογα</a:t>
            </a:fld>
            <a:endParaRPr lang="el-GR" sz="1100" b="0">
              <a:solidFill>
                <a:srgbClr val="000000"/>
              </a:solidFill>
              <a:latin typeface="Arial"/>
              <a:sym typeface="Arial"/>
            </a:endParaRPr>
          </a:p>
        </p:txBody>
      </p:sp>
      <p:sp>
        <p:nvSpPr>
          <p:cNvPr id="6" name="Rectangle 5"/>
          <p:cNvSpPr/>
          <p:nvPr>
            <p:custDataLst>
              <p:tags r:id="rId23"/>
            </p:custDataLst>
          </p:nvPr>
        </p:nvSpPr>
        <p:spPr bwMode="gray">
          <a:xfrm>
            <a:off x="6047135" y="44481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225" tIns="0" rIns="22225" bIns="0" numCol="1" rtlCol="0" anchor="ctr" anchorCtr="0" compatLnSpc="1">
            <a:prstTxWarp prst="textNoShape">
              <a:avLst/>
            </a:prstTxWarp>
            <a:noAutofit/>
          </a:bodyPr>
          <a:lstStyle/>
          <a:p>
            <a:pPr algn="ctr"/>
            <a:fld id="{CB0EC9E5-BD6E-4E0E-8716-EA564E2846E2}" type="datetime'''8''''''''%'''''''''''''''''''''''''">
              <a:rPr lang="en-US" altLang="en-US" sz="1200" b="0">
                <a:solidFill>
                  <a:schemeClr val="tx1"/>
                </a:solidFill>
              </a:rPr>
              <a:pPr/>
              <a:t>8%</a:t>
            </a:fld>
            <a:endParaRPr kumimoji="0" lang="en-GB" sz="1200" b="0" strike="noStrike" cap="none" normalizeH="0" smtClean="0">
              <a:ln>
                <a:noFill/>
              </a:ln>
              <a:solidFill>
                <a:schemeClr val="tx1"/>
              </a:solidFill>
              <a:effectLst/>
              <a:latin typeface="Arial"/>
              <a:sym typeface="Arial"/>
            </a:endParaRPr>
          </a:p>
        </p:txBody>
      </p:sp>
      <p:sp>
        <p:nvSpPr>
          <p:cNvPr id="4" name="Rectangle 3"/>
          <p:cNvSpPr/>
          <p:nvPr>
            <p:custDataLst>
              <p:tags r:id="rId24"/>
            </p:custDataLst>
          </p:nvPr>
        </p:nvSpPr>
        <p:spPr bwMode="auto">
          <a:xfrm>
            <a:off x="5710585" y="4179888"/>
            <a:ext cx="4016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algn="r"/>
            <a:fld id="{2B36C605-3F6B-4F0E-B76A-2F0044FDE0DC}" type="datetime'''''ΕΤ''''''''''''''''Επ'''''''''''''''''''''''''''''''''">
              <a:rPr lang="en-US" sz="1100" b="0">
                <a:solidFill>
                  <a:schemeClr val="tx1"/>
                </a:solidFill>
              </a:rPr>
              <a:pPr algn="r"/>
              <a:t>ΕΤΕπ</a:t>
            </a:fld>
            <a:endParaRPr kumimoji="0" lang="en-GB" sz="1100" b="0" strike="noStrike" cap="none" normalizeH="0" smtClean="0">
              <a:ln>
                <a:noFill/>
              </a:ln>
              <a:solidFill>
                <a:schemeClr val="tx1"/>
              </a:solidFill>
              <a:effectLst/>
              <a:latin typeface="Arial"/>
              <a:sym typeface="Arial"/>
            </a:endParaRPr>
          </a:p>
        </p:txBody>
      </p:sp>
      <p:sp>
        <p:nvSpPr>
          <p:cNvPr id="52" name="Rectangle 51"/>
          <p:cNvSpPr/>
          <p:nvPr>
            <p:custDataLst>
              <p:tags r:id="rId25"/>
            </p:custDataLst>
          </p:nvPr>
        </p:nvSpPr>
        <p:spPr bwMode="auto">
          <a:xfrm>
            <a:off x="1761505" y="6076950"/>
            <a:ext cx="179388" cy="133350"/>
          </a:xfrm>
          <a:prstGeom prst="rect">
            <a:avLst/>
          </a:prstGeom>
          <a:solidFill>
            <a:srgbClr val="0033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1" name="Rectangle 50"/>
          <p:cNvSpPr/>
          <p:nvPr>
            <p:custDataLst>
              <p:tags r:id="rId26"/>
            </p:custDataLst>
          </p:nvPr>
        </p:nvSpPr>
        <p:spPr bwMode="auto">
          <a:xfrm>
            <a:off x="2636218" y="6076950"/>
            <a:ext cx="179388" cy="133350"/>
          </a:xfrm>
          <a:prstGeom prst="rect">
            <a:avLst/>
          </a:prstGeom>
          <a:pattFill prst="ltUpDiag">
            <a:fgClr>
              <a:srgbClr val="000000"/>
            </a:fgClr>
            <a:bgClr>
              <a:srgbClr val="FFFFFF"/>
            </a:bgClr>
          </a:patt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3" name="Rectangle 52"/>
          <p:cNvSpPr/>
          <p:nvPr>
            <p:custDataLst>
              <p:tags r:id="rId27"/>
            </p:custDataLst>
          </p:nvPr>
        </p:nvSpPr>
        <p:spPr bwMode="auto">
          <a:xfrm>
            <a:off x="1096343" y="6076950"/>
            <a:ext cx="179388" cy="133350"/>
          </a:xfrm>
          <a:prstGeom prst="rect">
            <a:avLst/>
          </a:prstGeom>
          <a:solidFill>
            <a:srgbClr val="91B0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p>
            <a:pPr marL="142484" indent="-140903" defTabSz="882915"/>
            <a:endParaRPr lang="el-GR" sz="1200">
              <a:solidFill>
                <a:srgbClr val="000000"/>
              </a:solidFill>
              <a:cs typeface="Arial" pitchFamily="34" charset="0"/>
            </a:endParaRPr>
          </a:p>
        </p:txBody>
      </p:sp>
      <p:sp>
        <p:nvSpPr>
          <p:cNvPr id="54" name="Rectangle 53"/>
          <p:cNvSpPr/>
          <p:nvPr>
            <p:custDataLst>
              <p:tags r:id="rId28"/>
            </p:custDataLst>
          </p:nvPr>
        </p:nvSpPr>
        <p:spPr bwMode="auto">
          <a:xfrm>
            <a:off x="2866405" y="6072188"/>
            <a:ext cx="104457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940A89FB-B27A-4989-8286-78DB6A593BA9}" type="datetime'''''Αγ''''''ο''ρ''''έ''''''ς ''Ο''μο''λόγω''''''''''ν'''">
              <a:rPr lang="en-US" sz="1000" b="0">
                <a:solidFill>
                  <a:srgbClr val="000000"/>
                </a:solidFill>
                <a:cs typeface="Arial"/>
              </a:rPr>
              <a:pPr/>
              <a:t>Αγορές Ομολόγων</a:t>
            </a:fld>
            <a:endParaRPr lang="el-GR" sz="1000" b="0" dirty="0">
              <a:solidFill>
                <a:srgbClr val="000000"/>
              </a:solidFill>
              <a:latin typeface="Arial"/>
              <a:cs typeface="Arial"/>
              <a:sym typeface="Arial"/>
            </a:endParaRPr>
          </a:p>
        </p:txBody>
      </p:sp>
      <p:sp>
        <p:nvSpPr>
          <p:cNvPr id="56" name="Rectangle 55"/>
          <p:cNvSpPr/>
          <p:nvPr>
            <p:custDataLst>
              <p:tags r:id="rId29"/>
            </p:custDataLst>
          </p:nvPr>
        </p:nvSpPr>
        <p:spPr bwMode="auto">
          <a:xfrm>
            <a:off x="1326530" y="6072188"/>
            <a:ext cx="33337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D4076EA4-D3F3-4A1D-BB58-563D164CB47B}" type="datetime'''''E''''''''T''''''''''''''''''''''''E''''''''''''''π'''''">
              <a:rPr lang="en-US" sz="1000" b="0">
                <a:solidFill>
                  <a:srgbClr val="000000"/>
                </a:solidFill>
                <a:cs typeface="Arial"/>
              </a:rPr>
              <a:pPr/>
              <a:t>ETEπ</a:t>
            </a:fld>
            <a:endParaRPr lang="el-GR" sz="1000" b="0">
              <a:solidFill>
                <a:srgbClr val="000000"/>
              </a:solidFill>
              <a:latin typeface="Arial"/>
              <a:cs typeface="Arial"/>
              <a:sym typeface="Arial"/>
            </a:endParaRPr>
          </a:p>
        </p:txBody>
      </p:sp>
      <p:sp>
        <p:nvSpPr>
          <p:cNvPr id="55" name="Rectangle 54"/>
          <p:cNvSpPr/>
          <p:nvPr>
            <p:custDataLst>
              <p:tags r:id="rId30"/>
            </p:custDataLst>
          </p:nvPr>
        </p:nvSpPr>
        <p:spPr bwMode="auto">
          <a:xfrm>
            <a:off x="1991693" y="6072188"/>
            <a:ext cx="542925" cy="152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defTabSz="882915"/>
            <a:fld id="{8EB623ED-03A1-4C9F-B7CF-7EC9D90FE97F}" type="datetime'''''Τρ''''ά''''π''''ε''''''''''''''ζ''''''''ε''ς'''''''''">
              <a:rPr lang="en-US" sz="1000" b="0">
                <a:solidFill>
                  <a:srgbClr val="000000"/>
                </a:solidFill>
                <a:cs typeface="Arial"/>
              </a:rPr>
              <a:pPr/>
              <a:t>Τράπεζες</a:t>
            </a:fld>
            <a:endParaRPr lang="el-GR" sz="1000" b="0">
              <a:solidFill>
                <a:srgbClr val="000000"/>
              </a:solidFill>
              <a:latin typeface="Arial"/>
              <a:cs typeface="Arial"/>
              <a:sym typeface="Arial"/>
            </a:endParaRPr>
          </a:p>
        </p:txBody>
      </p:sp>
      <p:sp>
        <p:nvSpPr>
          <p:cNvPr id="34" name="Text Box 11"/>
          <p:cNvSpPr txBox="1">
            <a:spLocks noChangeArrowheads="1"/>
          </p:cNvSpPr>
          <p:nvPr>
            <p:custDataLst>
              <p:tags r:id="rId31"/>
            </p:custDataLst>
          </p:nvPr>
        </p:nvSpPr>
        <p:spPr bwMode="auto">
          <a:xfrm>
            <a:off x="158751" y="6402848"/>
            <a:ext cx="6200775" cy="230727"/>
          </a:xfrm>
          <a:prstGeom prst="rect">
            <a:avLst/>
          </a:prstGeom>
          <a:noFill/>
          <a:ln w="9525">
            <a:noFill/>
            <a:miter lim="800000"/>
            <a:headEnd/>
            <a:tailEnd/>
          </a:ln>
        </p:spPr>
        <p:txBody>
          <a:bodyPr lIns="91336" tIns="45668" rIns="91336" bIns="45668">
            <a:spAutoFit/>
          </a:bodyPr>
          <a:lstStyle/>
          <a:p>
            <a:pPr marL="456677" indent="-456677"/>
            <a:r>
              <a:rPr lang="el-GR" sz="900" b="0" i="1" dirty="0">
                <a:solidFill>
                  <a:schemeClr val="tx1"/>
                </a:solidFill>
              </a:rPr>
              <a:t>(*) </a:t>
            </a:r>
            <a:r>
              <a:rPr lang="el-GR" sz="900" b="0" i="1" dirty="0" smtClean="0">
                <a:solidFill>
                  <a:schemeClr val="tx1"/>
                </a:solidFill>
              </a:rPr>
              <a:t>Σύμφωνα με οικονομικά αποτελέσματα 2016</a:t>
            </a:r>
            <a:endParaRPr lang="el-GR" sz="900" b="0" i="1" dirty="0">
              <a:solidFill>
                <a:schemeClr val="tx1"/>
              </a:solidFill>
            </a:endParaRPr>
          </a:p>
        </p:txBody>
      </p:sp>
    </p:spTree>
    <p:extLst>
      <p:ext uri="{BB962C8B-B14F-4D97-AF65-F5344CB8AC3E}">
        <p14:creationId xmlns:p14="http://schemas.microsoft.com/office/powerpoint/2010/main" val="1073083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1342687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927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1946798"/>
            <a:ext cx="7125221" cy="477836"/>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366" y="2001858"/>
            <a:ext cx="7415214" cy="2456057"/>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dirty="0" smtClean="0">
                <a:solidFill>
                  <a:schemeClr val="bg1"/>
                </a:solidFill>
              </a:rPr>
              <a:t>Προκλήσεις </a:t>
            </a:r>
            <a:r>
              <a:rPr lang="el-GR" sz="2400" dirty="0">
                <a:solidFill>
                  <a:schemeClr val="bg1"/>
                </a:solidFill>
              </a:rPr>
              <a:t>Ευρωπαϊκού </a:t>
            </a:r>
            <a:r>
              <a:rPr lang="el-GR" sz="2400" dirty="0" smtClean="0">
                <a:solidFill>
                  <a:schemeClr val="bg1"/>
                </a:solidFill>
              </a:rPr>
              <a:t>Κλάδου Διύλισης</a:t>
            </a:r>
            <a:endParaRPr lang="el-GR" sz="2400" dirty="0">
              <a:solidFill>
                <a:schemeClr val="bg1"/>
              </a:solidFill>
            </a:endParaRPr>
          </a:p>
          <a:p>
            <a:pPr marL="1136937" lvl="1" indent="-680258">
              <a:lnSpc>
                <a:spcPct val="95000"/>
              </a:lnSpc>
              <a:buFontTx/>
              <a:buChar char="•"/>
            </a:pPr>
            <a:endParaRPr lang="el-GR" sz="2400" b="0" dirty="0" smtClean="0">
              <a:solidFill>
                <a:schemeClr val="tx1"/>
              </a:solidFill>
            </a:endParaRPr>
          </a:p>
          <a:p>
            <a:pPr marL="1136937" lvl="1" indent="-680258">
              <a:lnSpc>
                <a:spcPct val="95000"/>
              </a:lnSpc>
              <a:buFontTx/>
              <a:buChar char="•"/>
            </a:pPr>
            <a:r>
              <a:rPr lang="el-GR" sz="2400" b="0" dirty="0" smtClean="0">
                <a:solidFill>
                  <a:schemeClr val="tx1"/>
                </a:solidFill>
              </a:rPr>
              <a:t>Απολογισμός </a:t>
            </a:r>
            <a:r>
              <a:rPr lang="el-GR" sz="2400" b="0" dirty="0">
                <a:solidFill>
                  <a:schemeClr val="tx1"/>
                </a:solidFill>
              </a:rPr>
              <a:t>και </a:t>
            </a:r>
            <a:r>
              <a:rPr lang="el-GR" sz="2400" b="0" dirty="0" smtClean="0">
                <a:solidFill>
                  <a:schemeClr val="tx1"/>
                </a:solidFill>
              </a:rPr>
              <a:t>Αποτελέσματα 2016</a:t>
            </a:r>
          </a:p>
          <a:p>
            <a:pPr marL="1136937" lvl="1" indent="-680258">
              <a:lnSpc>
                <a:spcPct val="95000"/>
              </a:lnSpc>
              <a:buFontTx/>
              <a:buChar char="•"/>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smtClean="0">
                <a:solidFill>
                  <a:schemeClr val="tx1"/>
                </a:solidFill>
              </a:rPr>
              <a:t>Προτεραιότητες 2017</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8" name="AutoShape 5"/>
          <p:cNvSpPr>
            <a:spLocks noChangeArrowheads="1"/>
          </p:cNvSpPr>
          <p:nvPr>
            <p:custDataLst>
              <p:tags r:id="rId5"/>
            </p:custDataLst>
          </p:nvPr>
        </p:nvSpPr>
        <p:spPr bwMode="auto">
          <a:xfrm>
            <a:off x="304255" y="1937203"/>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6"/>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2</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174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6" name="Object 42" hidden="1"/>
          <p:cNvGraphicFramePr>
            <a:graphicFrameLocks noChangeAspect="1"/>
          </p:cNvGraphicFramePr>
          <p:nvPr>
            <p:custDataLst>
              <p:tags r:id="rId2"/>
            </p:custDataLst>
            <p:extLst>
              <p:ext uri="{D42A27DB-BD31-4B8C-83A1-F6EECF244321}">
                <p14:modId xmlns:p14="http://schemas.microsoft.com/office/powerpoint/2010/main" val="1416320459"/>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8864"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auto">
          <a:xfrm>
            <a:off x="-62625" y="12"/>
            <a:ext cx="2840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lang="el-GR" sz="1200" b="0">
              <a:latin typeface="Arial"/>
              <a:cs typeface="Arial"/>
              <a:sym typeface="Arial"/>
            </a:endParaRPr>
          </a:p>
        </p:txBody>
      </p:sp>
      <p:graphicFrame>
        <p:nvGraphicFramePr>
          <p:cNvPr id="24" name="Chart 23"/>
          <p:cNvGraphicFramePr>
            <a:graphicFrameLocks/>
          </p:cNvGraphicFramePr>
          <p:nvPr>
            <p:extLst>
              <p:ext uri="{D42A27DB-BD31-4B8C-83A1-F6EECF244321}">
                <p14:modId xmlns:p14="http://schemas.microsoft.com/office/powerpoint/2010/main" val="1949154815"/>
              </p:ext>
            </p:extLst>
          </p:nvPr>
        </p:nvGraphicFramePr>
        <p:xfrm>
          <a:off x="-233082" y="3805872"/>
          <a:ext cx="9250305" cy="2781300"/>
        </p:xfrm>
        <a:graphic>
          <a:graphicData uri="http://schemas.openxmlformats.org/drawingml/2006/chart">
            <c:chart xmlns:c="http://schemas.openxmlformats.org/drawingml/2006/chart" xmlns:r="http://schemas.openxmlformats.org/officeDocument/2006/relationships" r:id="rId24"/>
          </a:graphicData>
        </a:graphic>
      </p:graphicFrame>
      <p:sp>
        <p:nvSpPr>
          <p:cNvPr id="108589"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1E32AE03-DC7B-4AED-84C3-501F552F7373}" type="slidenum">
              <a:rPr lang="en-US" sz="1000" b="0">
                <a:solidFill>
                  <a:srgbClr val="000000"/>
                </a:solidFill>
              </a:rPr>
              <a:pPr algn="r" defTabSz="894325"/>
              <a:t>29</a:t>
            </a:fld>
            <a:endParaRPr lang="en-US" sz="1000" b="0">
              <a:solidFill>
                <a:srgbClr val="000000"/>
              </a:solidFill>
            </a:endParaRPr>
          </a:p>
        </p:txBody>
      </p:sp>
      <p:sp>
        <p:nvSpPr>
          <p:cNvPr id="108590" name="Rectangle 2"/>
          <p:cNvSpPr>
            <a:spLocks noChangeArrowheads="1"/>
          </p:cNvSpPr>
          <p:nvPr>
            <p:custDataLst>
              <p:tags r:id="rId5"/>
            </p:custDataLst>
          </p:nvPr>
        </p:nvSpPr>
        <p:spPr bwMode="auto">
          <a:xfrm>
            <a:off x="160239" y="1370062"/>
            <a:ext cx="8666163" cy="1615827"/>
          </a:xfrm>
          <a:prstGeom prst="rect">
            <a:avLst/>
          </a:prstGeom>
          <a:noFill/>
          <a:ln w="9525">
            <a:noFill/>
            <a:miter lim="800000"/>
            <a:headEnd/>
            <a:tailEnd/>
          </a:ln>
        </p:spPr>
        <p:txBody>
          <a:bodyPr wrap="square" lIns="0" tIns="0" rIns="0" bIns="0">
            <a:spAutoFit/>
          </a:bodyPr>
          <a:lstStyle/>
          <a:p>
            <a:pPr marL="461498" lvl="1" indent="-285484">
              <a:spcBef>
                <a:spcPts val="1800"/>
              </a:spcBef>
              <a:buFont typeface="Arial" panose="020B0604020202020204" pitchFamily="34" charset="0"/>
              <a:buChar char="•"/>
            </a:pPr>
            <a:r>
              <a:rPr lang="el-GR" sz="1800" b="0" dirty="0" smtClean="0">
                <a:solidFill>
                  <a:srgbClr val="000000"/>
                </a:solidFill>
              </a:rPr>
              <a:t>Υψηλότερα επίπεδα διεθνών τιμών αργού, με διατήρηση μεταβλητότητας. Διακύμανση 2017 στα $47-$57/</a:t>
            </a:r>
            <a:r>
              <a:rPr lang="en-GB" sz="1800" b="0" dirty="0" err="1" smtClean="0">
                <a:solidFill>
                  <a:srgbClr val="000000"/>
                </a:solidFill>
              </a:rPr>
              <a:t>bbl</a:t>
            </a:r>
            <a:endParaRPr lang="el-GR" sz="1800" b="0" dirty="0">
              <a:solidFill>
                <a:srgbClr val="000000"/>
              </a:solidFill>
            </a:endParaRPr>
          </a:p>
          <a:p>
            <a:pPr marL="461498" lvl="1" indent="-285484">
              <a:spcBef>
                <a:spcPts val="1800"/>
              </a:spcBef>
              <a:buSzPct val="120000"/>
              <a:buFont typeface="Arial" panose="020B0604020202020204" pitchFamily="34" charset="0"/>
              <a:buChar char="•"/>
            </a:pPr>
            <a:r>
              <a:rPr lang="el-GR" sz="1800" b="0" dirty="0" smtClean="0">
                <a:solidFill>
                  <a:srgbClr val="000000"/>
                </a:solidFill>
              </a:rPr>
              <a:t>Αυξημένη προσφορά αργών στη Μεσόγειο, παρά την απόφαση ΟΠΕΚ και αυξημένη ζήτηση προϊόντων στην Ευρώπη, διατηρώντας τα περιθώρια διύλισης στα $5/</a:t>
            </a:r>
            <a:r>
              <a:rPr lang="en-GB" sz="1800" b="0" dirty="0" err="1" smtClean="0">
                <a:solidFill>
                  <a:srgbClr val="000000"/>
                </a:solidFill>
              </a:rPr>
              <a:t>bbl</a:t>
            </a:r>
            <a:endParaRPr lang="el-GR" sz="1800" b="0" dirty="0">
              <a:solidFill>
                <a:srgbClr val="000000"/>
              </a:solidFill>
            </a:endParaRPr>
          </a:p>
        </p:txBody>
      </p:sp>
      <p:sp>
        <p:nvSpPr>
          <p:cNvPr id="108591" name="Rectangle 3"/>
          <p:cNvSpPr>
            <a:spLocks noChangeArrowheads="1"/>
          </p:cNvSpPr>
          <p:nvPr>
            <p:custDataLst>
              <p:tags r:id="rId6"/>
            </p:custDataLst>
          </p:nvPr>
        </p:nvSpPr>
        <p:spPr bwMode="auto">
          <a:xfrm>
            <a:off x="119089" y="230203"/>
            <a:ext cx="8842375" cy="954107"/>
          </a:xfrm>
          <a:prstGeom prst="rect">
            <a:avLst/>
          </a:prstGeom>
          <a:noFill/>
          <a:ln w="9525">
            <a:noFill/>
            <a:miter lim="800000"/>
            <a:headEnd/>
            <a:tailEnd/>
          </a:ln>
        </p:spPr>
        <p:txBody>
          <a:bodyPr lIns="0" tIns="0" rIns="0" bIns="0">
            <a:spAutoFit/>
          </a:bodyPr>
          <a:lstStyle/>
          <a:p>
            <a:pPr defTabSz="894325"/>
            <a:r>
              <a:rPr lang="el-GR" sz="2200" dirty="0">
                <a:solidFill>
                  <a:srgbClr val="003882"/>
                </a:solidFill>
              </a:rPr>
              <a:t>ΚΥΡΙΕΣ ΕΞΕΛΙΞΕΙΣ </a:t>
            </a:r>
            <a:r>
              <a:rPr lang="el-GR" sz="2200" dirty="0" smtClean="0">
                <a:solidFill>
                  <a:srgbClr val="003882"/>
                </a:solidFill>
              </a:rPr>
              <a:t>2017 </a:t>
            </a:r>
            <a:r>
              <a:rPr lang="el-GR" sz="2200" dirty="0">
                <a:solidFill>
                  <a:srgbClr val="003882"/>
                </a:solidFill>
              </a:rPr>
              <a:t>– </a:t>
            </a:r>
            <a:r>
              <a:rPr lang="el-GR" sz="2200" dirty="0" smtClean="0">
                <a:solidFill>
                  <a:srgbClr val="003882"/>
                </a:solidFill>
              </a:rPr>
              <a:t>ΕΠΙΧΕΙΡΗΣΙΑΚΟ ΠΕΡΙΒΑΛΛΟΝ</a:t>
            </a:r>
          </a:p>
          <a:p>
            <a:pPr defTabSz="894325"/>
            <a:r>
              <a:rPr lang="el-GR" sz="2000" dirty="0" smtClean="0">
                <a:solidFill>
                  <a:srgbClr val="002960"/>
                </a:solidFill>
                <a:latin typeface="Arial"/>
              </a:rPr>
              <a:t>Διεθνή περιθώρια διύλισης σε ικανοποιητικά επίπεδα. Ανάκαμψη τιμών αργού πετρελαίου</a:t>
            </a:r>
            <a:endParaRPr lang="el-GR" sz="2000" dirty="0">
              <a:solidFill>
                <a:srgbClr val="002960"/>
              </a:solidFill>
              <a:latin typeface="Arial"/>
            </a:endParaRPr>
          </a:p>
        </p:txBody>
      </p:sp>
      <p:sp>
        <p:nvSpPr>
          <p:cNvPr id="108592" name="Rectangle 25"/>
          <p:cNvSpPr>
            <a:spLocks noChangeArrowheads="1"/>
          </p:cNvSpPr>
          <p:nvPr>
            <p:custDataLst>
              <p:tags r:id="rId7"/>
            </p:custDataLst>
          </p:nvPr>
        </p:nvSpPr>
        <p:spPr bwMode="auto">
          <a:xfrm>
            <a:off x="376263" y="3216721"/>
            <a:ext cx="5808028" cy="307672"/>
          </a:xfrm>
          <a:prstGeom prst="rect">
            <a:avLst/>
          </a:prstGeom>
          <a:solidFill>
            <a:schemeClr val="bg1"/>
          </a:solidFill>
          <a:ln w="9525">
            <a:noFill/>
            <a:miter lim="800000"/>
            <a:headEnd/>
            <a:tailEnd/>
          </a:ln>
        </p:spPr>
        <p:txBody>
          <a:bodyPr wrap="square" lIns="91336" tIns="45668" rIns="91336" bIns="45668" anchor="ctr">
            <a:spAutoFit/>
          </a:bodyPr>
          <a:lstStyle/>
          <a:p>
            <a:r>
              <a:rPr lang="el-GR" dirty="0">
                <a:solidFill>
                  <a:srgbClr val="003882"/>
                </a:solidFill>
              </a:rPr>
              <a:t>Εξέλιξη</a:t>
            </a:r>
            <a:r>
              <a:rPr lang="en-US" dirty="0">
                <a:solidFill>
                  <a:srgbClr val="003882"/>
                </a:solidFill>
              </a:rPr>
              <a:t> </a:t>
            </a:r>
            <a:r>
              <a:rPr lang="el-GR" dirty="0" smtClean="0">
                <a:solidFill>
                  <a:srgbClr val="003882"/>
                </a:solidFill>
              </a:rPr>
              <a:t>περιθωρίων διύλισης αναφοράς Μεσογείου </a:t>
            </a:r>
            <a:r>
              <a:rPr lang="en-US" dirty="0" smtClean="0">
                <a:solidFill>
                  <a:srgbClr val="003882"/>
                </a:solidFill>
              </a:rPr>
              <a:t>($/</a:t>
            </a:r>
            <a:r>
              <a:rPr lang="en-US" dirty="0" err="1">
                <a:solidFill>
                  <a:srgbClr val="003882"/>
                </a:solidFill>
              </a:rPr>
              <a:t>bbl</a:t>
            </a:r>
            <a:r>
              <a:rPr lang="en-US" dirty="0">
                <a:solidFill>
                  <a:srgbClr val="003882"/>
                </a:solidFill>
              </a:rPr>
              <a:t>)</a:t>
            </a:r>
            <a:r>
              <a:rPr lang="el-GR" dirty="0">
                <a:solidFill>
                  <a:srgbClr val="003882"/>
                </a:solidFill>
              </a:rPr>
              <a:t> </a:t>
            </a:r>
          </a:p>
        </p:txBody>
      </p:sp>
      <p:cxnSp>
        <p:nvCxnSpPr>
          <p:cNvPr id="76" name="Straight Connector 75"/>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7" name="Picture 95" descr="elpengri"/>
          <p:cNvPicPr>
            <a:picLocks noChangeAspect="1" noChangeArrowheads="1"/>
          </p:cNvPicPr>
          <p:nvPr>
            <p:custDataLst>
              <p:tags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2"/>
          <p:cNvSpPr txBox="1">
            <a:spLocks noChangeArrowheads="1"/>
          </p:cNvSpPr>
          <p:nvPr>
            <p:custDataLst>
              <p:tags r:id="rId10"/>
            </p:custDataLst>
          </p:nvPr>
        </p:nvSpPr>
        <p:spPr bwMode="auto">
          <a:xfrm>
            <a:off x="4452356" y="6374664"/>
            <a:ext cx="1240663" cy="2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0" tIns="47590" rIns="95190" bIns="47590">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spcBef>
                <a:spcPct val="0"/>
              </a:spcBef>
              <a:spcAft>
                <a:spcPct val="0"/>
              </a:spcAft>
              <a:buSzTx/>
              <a:buFontTx/>
              <a:buNone/>
            </a:pPr>
            <a:r>
              <a:rPr lang="el-GR" altLang="el-GR" sz="1100" b="0" dirty="0" smtClean="0">
                <a:solidFill>
                  <a:srgbClr val="000000"/>
                </a:solidFill>
                <a:cs typeface="Arial" pitchFamily="34" charset="0"/>
              </a:rPr>
              <a:t>Περιθώρια </a:t>
            </a:r>
            <a:r>
              <a:rPr lang="en-GB" altLang="el-GR" sz="1100" b="0" dirty="0" smtClean="0">
                <a:solidFill>
                  <a:srgbClr val="000000"/>
                </a:solidFill>
                <a:cs typeface="Arial" pitchFamily="34" charset="0"/>
              </a:rPr>
              <a:t>FCC</a:t>
            </a:r>
            <a:r>
              <a:rPr lang="en-US" altLang="el-GR" sz="1100" b="0" dirty="0" smtClean="0">
                <a:solidFill>
                  <a:srgbClr val="000000"/>
                </a:solidFill>
                <a:cs typeface="Arial" pitchFamily="34" charset="0"/>
              </a:rPr>
              <a:t>:</a:t>
            </a:r>
            <a:endParaRPr lang="el-GR" altLang="el-GR" sz="1100" b="0" dirty="0">
              <a:solidFill>
                <a:srgbClr val="000000"/>
              </a:solidFill>
              <a:cs typeface="Arial" pitchFamily="34" charset="0"/>
            </a:endParaRPr>
          </a:p>
        </p:txBody>
      </p:sp>
      <p:sp>
        <p:nvSpPr>
          <p:cNvPr id="23" name="Oval 22"/>
          <p:cNvSpPr/>
          <p:nvPr>
            <p:custDataLst>
              <p:tags r:id="rId11"/>
            </p:custDataLst>
          </p:nvPr>
        </p:nvSpPr>
        <p:spPr bwMode="auto">
          <a:xfrm>
            <a:off x="5522443" y="6388340"/>
            <a:ext cx="486087" cy="238036"/>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GB" sz="1100" dirty="0">
                <a:solidFill>
                  <a:srgbClr val="000000"/>
                </a:solidFill>
                <a:cs typeface="Arial" pitchFamily="34" charset="0"/>
              </a:rPr>
              <a:t>$/</a:t>
            </a:r>
            <a:r>
              <a:rPr lang="en-GB" sz="1100" dirty="0" err="1">
                <a:solidFill>
                  <a:srgbClr val="000000"/>
                </a:solidFill>
                <a:cs typeface="Arial" pitchFamily="34" charset="0"/>
              </a:rPr>
              <a:t>bbl</a:t>
            </a:r>
            <a:endParaRPr lang="el-GR" sz="1100" dirty="0">
              <a:solidFill>
                <a:srgbClr val="000000"/>
              </a:solidFill>
              <a:cs typeface="Arial" pitchFamily="34" charset="0"/>
            </a:endParaRPr>
          </a:p>
        </p:txBody>
      </p:sp>
      <p:cxnSp>
        <p:nvCxnSpPr>
          <p:cNvPr id="25" name="Straight Connector 24"/>
          <p:cNvCxnSpPr/>
          <p:nvPr>
            <p:custDataLst>
              <p:tags r:id="rId12"/>
            </p:custDataLst>
          </p:nvPr>
        </p:nvCxnSpPr>
        <p:spPr>
          <a:xfrm>
            <a:off x="1993430" y="3473627"/>
            <a:ext cx="0" cy="25460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3"/>
            </p:custDataLst>
          </p:nvPr>
        </p:nvCxnSpPr>
        <p:spPr>
          <a:xfrm>
            <a:off x="3976663" y="3527519"/>
            <a:ext cx="0" cy="25246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Oval 26"/>
          <p:cNvSpPr/>
          <p:nvPr>
            <p:custDataLst>
              <p:tags r:id="rId14"/>
            </p:custDataLst>
          </p:nvPr>
        </p:nvSpPr>
        <p:spPr bwMode="auto">
          <a:xfrm>
            <a:off x="978871" y="3542539"/>
            <a:ext cx="486087" cy="28131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b="1" dirty="0">
                <a:solidFill>
                  <a:srgbClr val="000000"/>
                </a:solidFill>
                <a:latin typeface="Arial Narrow" pitchFamily="34" charset="0"/>
                <a:cs typeface="Arial" pitchFamily="34" charset="0"/>
              </a:rPr>
              <a:t>2.6</a:t>
            </a:r>
            <a:endParaRPr lang="el-GR" b="1" dirty="0">
              <a:solidFill>
                <a:srgbClr val="000000"/>
              </a:solidFill>
              <a:cs typeface="Arial" pitchFamily="34" charset="0"/>
            </a:endParaRPr>
          </a:p>
        </p:txBody>
      </p:sp>
      <p:sp>
        <p:nvSpPr>
          <p:cNvPr id="36" name="Oval 35"/>
          <p:cNvSpPr/>
          <p:nvPr>
            <p:custDataLst>
              <p:tags r:id="rId15"/>
            </p:custDataLst>
          </p:nvPr>
        </p:nvSpPr>
        <p:spPr bwMode="auto">
          <a:xfrm>
            <a:off x="2752527" y="3524557"/>
            <a:ext cx="486087" cy="28131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b="1" dirty="0">
                <a:solidFill>
                  <a:srgbClr val="000000"/>
                </a:solidFill>
                <a:latin typeface="Arial Narrow" pitchFamily="34" charset="0"/>
                <a:cs typeface="Arial" pitchFamily="34" charset="0"/>
              </a:rPr>
              <a:t>3.3</a:t>
            </a:r>
            <a:endParaRPr lang="el-GR" b="1" dirty="0">
              <a:solidFill>
                <a:srgbClr val="000000"/>
              </a:solidFill>
              <a:cs typeface="Arial" pitchFamily="34" charset="0"/>
            </a:endParaRPr>
          </a:p>
        </p:txBody>
      </p:sp>
      <p:cxnSp>
        <p:nvCxnSpPr>
          <p:cNvPr id="37" name="Straight Connector 36"/>
          <p:cNvCxnSpPr/>
          <p:nvPr>
            <p:custDataLst>
              <p:tags r:id="rId16"/>
            </p:custDataLst>
          </p:nvPr>
        </p:nvCxnSpPr>
        <p:spPr>
          <a:xfrm>
            <a:off x="5951322" y="3527518"/>
            <a:ext cx="0" cy="25246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Oval 37"/>
          <p:cNvSpPr/>
          <p:nvPr>
            <p:custDataLst>
              <p:tags r:id="rId17"/>
            </p:custDataLst>
          </p:nvPr>
        </p:nvSpPr>
        <p:spPr bwMode="auto">
          <a:xfrm>
            <a:off x="4768751" y="3573312"/>
            <a:ext cx="486087" cy="28131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b="1" dirty="0" smtClean="0">
                <a:solidFill>
                  <a:srgbClr val="000000"/>
                </a:solidFill>
                <a:latin typeface="Arial Narrow" pitchFamily="34" charset="0"/>
                <a:cs typeface="Arial" pitchFamily="34" charset="0"/>
              </a:rPr>
              <a:t>6.5</a:t>
            </a:r>
            <a:endParaRPr lang="el-GR" b="1" dirty="0">
              <a:solidFill>
                <a:srgbClr val="000000"/>
              </a:solidFill>
              <a:cs typeface="Arial" pitchFamily="34" charset="0"/>
            </a:endParaRPr>
          </a:p>
        </p:txBody>
      </p:sp>
      <p:sp>
        <p:nvSpPr>
          <p:cNvPr id="39" name="Oval 38"/>
          <p:cNvSpPr/>
          <p:nvPr>
            <p:custDataLst>
              <p:tags r:id="rId18"/>
            </p:custDataLst>
          </p:nvPr>
        </p:nvSpPr>
        <p:spPr bwMode="auto">
          <a:xfrm>
            <a:off x="6784975" y="3573312"/>
            <a:ext cx="486087" cy="28131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n-US" b="1" dirty="0" smtClean="0">
                <a:solidFill>
                  <a:srgbClr val="000000"/>
                </a:solidFill>
                <a:latin typeface="Arial Narrow" pitchFamily="34" charset="0"/>
                <a:cs typeface="Arial" pitchFamily="34" charset="0"/>
              </a:rPr>
              <a:t>5.0</a:t>
            </a:r>
            <a:endParaRPr lang="el-GR" b="1" dirty="0">
              <a:solidFill>
                <a:srgbClr val="000000"/>
              </a:solidFill>
              <a:cs typeface="Arial" pitchFamily="34" charset="0"/>
            </a:endParaRPr>
          </a:p>
        </p:txBody>
      </p:sp>
      <p:cxnSp>
        <p:nvCxnSpPr>
          <p:cNvPr id="40" name="Straight Connector 39"/>
          <p:cNvCxnSpPr/>
          <p:nvPr>
            <p:custDataLst>
              <p:tags r:id="rId19"/>
            </p:custDataLst>
          </p:nvPr>
        </p:nvCxnSpPr>
        <p:spPr>
          <a:xfrm>
            <a:off x="7865095" y="3536637"/>
            <a:ext cx="0" cy="25246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Oval 40"/>
          <p:cNvSpPr/>
          <p:nvPr>
            <p:custDataLst>
              <p:tags r:id="rId20"/>
            </p:custDataLst>
          </p:nvPr>
        </p:nvSpPr>
        <p:spPr bwMode="auto">
          <a:xfrm>
            <a:off x="8225135" y="3576203"/>
            <a:ext cx="486087" cy="302955"/>
          </a:xfrm>
          <a:prstGeom prst="ellipse">
            <a:avLst/>
          </a:prstGeom>
          <a:noFill/>
          <a:ln w="95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697" algn="ctr" defTabSz="932121">
              <a:buFontTx/>
              <a:buNone/>
              <a:defRPr/>
            </a:pPr>
            <a:r>
              <a:rPr lang="el-GR" b="1" dirty="0" smtClean="0">
                <a:solidFill>
                  <a:srgbClr val="000000"/>
                </a:solidFill>
                <a:latin typeface="Arial Narrow" pitchFamily="34" charset="0"/>
                <a:cs typeface="Arial" pitchFamily="34" charset="0"/>
              </a:rPr>
              <a:t>6</a:t>
            </a:r>
            <a:r>
              <a:rPr lang="en-US" b="1" dirty="0" smtClean="0">
                <a:solidFill>
                  <a:srgbClr val="000000"/>
                </a:solidFill>
                <a:latin typeface="Arial Narrow" pitchFamily="34" charset="0"/>
                <a:cs typeface="Arial" pitchFamily="34" charset="0"/>
              </a:rPr>
              <a:t>.</a:t>
            </a:r>
            <a:r>
              <a:rPr lang="el-GR" b="1" dirty="0" smtClean="0">
                <a:solidFill>
                  <a:srgbClr val="000000"/>
                </a:solidFill>
                <a:latin typeface="Arial Narrow" pitchFamily="34" charset="0"/>
                <a:cs typeface="Arial" pitchFamily="34" charset="0"/>
              </a:rPr>
              <a:t>2</a:t>
            </a:r>
            <a:endParaRPr lang="el-GR" b="1" dirty="0">
              <a:solidFill>
                <a:srgbClr val="000000"/>
              </a:solidFill>
              <a:cs typeface="Arial" pitchFamily="34" charset="0"/>
            </a:endParaRPr>
          </a:p>
        </p:txBody>
      </p:sp>
    </p:spTree>
    <p:extLst>
      <p:ext uri="{BB962C8B-B14F-4D97-AF65-F5344CB8AC3E}">
        <p14:creationId xmlns:p14="http://schemas.microsoft.com/office/powerpoint/2010/main" val="1994007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defTabSz="894325" eaLnBrk="0" hangingPunct="0">
              <a:defRPr sz="1200">
                <a:solidFill>
                  <a:schemeClr val="tx1"/>
                </a:solidFill>
                <a:latin typeface="Arial" charset="0"/>
              </a:defRPr>
            </a:lvl1pPr>
            <a:lvl2pPr marL="742102" indent="-285420" defTabSz="894325" eaLnBrk="0" hangingPunct="0">
              <a:defRPr sz="1200">
                <a:solidFill>
                  <a:schemeClr val="tx1"/>
                </a:solidFill>
                <a:latin typeface="Arial" charset="0"/>
              </a:defRPr>
            </a:lvl2pPr>
            <a:lvl3pPr marL="1141690" indent="-228339" defTabSz="894325" eaLnBrk="0" hangingPunct="0">
              <a:defRPr sz="1200">
                <a:solidFill>
                  <a:schemeClr val="tx1"/>
                </a:solidFill>
                <a:latin typeface="Arial" charset="0"/>
              </a:defRPr>
            </a:lvl3pPr>
            <a:lvl4pPr marL="1598366" indent="-228339" defTabSz="894325" eaLnBrk="0" hangingPunct="0">
              <a:defRPr sz="1200">
                <a:solidFill>
                  <a:schemeClr val="tx1"/>
                </a:solidFill>
                <a:latin typeface="Arial" charset="0"/>
              </a:defRPr>
            </a:lvl4pPr>
            <a:lvl5pPr marL="2055045" indent="-228339" defTabSz="894325" eaLnBrk="0" hangingPunct="0">
              <a:defRPr sz="1200">
                <a:solidFill>
                  <a:schemeClr val="tx1"/>
                </a:solidFill>
                <a:latin typeface="Arial" charset="0"/>
              </a:defRPr>
            </a:lvl5pPr>
            <a:lvl6pPr marL="2511721" indent="-228339" defTabSz="894325" eaLnBrk="0" fontAlgn="base" hangingPunct="0">
              <a:spcBef>
                <a:spcPct val="20000"/>
              </a:spcBef>
              <a:spcAft>
                <a:spcPct val="50000"/>
              </a:spcAft>
              <a:buSzPct val="120000"/>
              <a:buChar char="•"/>
              <a:defRPr sz="1200">
                <a:solidFill>
                  <a:schemeClr val="tx1"/>
                </a:solidFill>
                <a:latin typeface="Arial" charset="0"/>
              </a:defRPr>
            </a:lvl6pPr>
            <a:lvl7pPr marL="2968400" indent="-228339" defTabSz="894325" eaLnBrk="0" fontAlgn="base" hangingPunct="0">
              <a:spcBef>
                <a:spcPct val="20000"/>
              </a:spcBef>
              <a:spcAft>
                <a:spcPct val="50000"/>
              </a:spcAft>
              <a:buSzPct val="120000"/>
              <a:buChar char="•"/>
              <a:defRPr sz="1200">
                <a:solidFill>
                  <a:schemeClr val="tx1"/>
                </a:solidFill>
                <a:latin typeface="Arial" charset="0"/>
              </a:defRPr>
            </a:lvl7pPr>
            <a:lvl8pPr marL="3425074" indent="-228339" defTabSz="894325" eaLnBrk="0" fontAlgn="base" hangingPunct="0">
              <a:spcBef>
                <a:spcPct val="20000"/>
              </a:spcBef>
              <a:spcAft>
                <a:spcPct val="50000"/>
              </a:spcAft>
              <a:buSzPct val="120000"/>
              <a:buChar char="•"/>
              <a:defRPr sz="1200">
                <a:solidFill>
                  <a:schemeClr val="tx1"/>
                </a:solidFill>
                <a:latin typeface="Arial" charset="0"/>
              </a:defRPr>
            </a:lvl8pPr>
            <a:lvl9pPr marL="3881751" indent="-228339" defTabSz="894325" eaLnBrk="0" fontAlgn="base" hangingPunct="0">
              <a:spcBef>
                <a:spcPct val="20000"/>
              </a:spcBef>
              <a:spcAft>
                <a:spcPct val="50000"/>
              </a:spcAft>
              <a:buSzPct val="120000"/>
              <a:buChar char="•"/>
              <a:defRPr sz="1200">
                <a:solidFill>
                  <a:schemeClr val="tx1"/>
                </a:solidFill>
                <a:latin typeface="Arial" charset="0"/>
              </a:defRPr>
            </a:lvl9pPr>
          </a:lstStyle>
          <a:p>
            <a:pPr eaLnBrk="1" hangingPunct="1"/>
            <a:fld id="{1900C129-34F6-4E5B-8269-7C7EFFB296DB}" type="slidenum">
              <a:rPr lang="en-US" sz="1000" b="0">
                <a:solidFill>
                  <a:srgbClr val="000000"/>
                </a:solidFill>
              </a:rPr>
              <a:pPr eaLnBrk="1" hangingPunct="1"/>
              <a:t>30</a:t>
            </a:fld>
            <a:endParaRPr lang="en-US" sz="1000" b="0" dirty="0">
              <a:solidFill>
                <a:srgbClr val="000000"/>
              </a:solidFill>
            </a:endParaRPr>
          </a:p>
        </p:txBody>
      </p:sp>
      <p:sp>
        <p:nvSpPr>
          <p:cNvPr id="6147" name="Rectangle 2"/>
          <p:cNvSpPr>
            <a:spLocks noGrp="1" noChangeArrowheads="1"/>
          </p:cNvSpPr>
          <p:nvPr>
            <p:ph type="title"/>
          </p:nvPr>
        </p:nvSpPr>
        <p:spPr>
          <a:xfrm>
            <a:off x="119063" y="230203"/>
            <a:ext cx="8618537" cy="954107"/>
          </a:xfrm>
          <a:noFill/>
        </p:spPr>
        <p:txBody>
          <a:bodyPr/>
          <a:lstStyle/>
          <a:p>
            <a:pPr lvl="1" eaLnBrk="1" hangingPunct="1"/>
            <a:r>
              <a:rPr lang="el-GR" sz="2200" kern="1200" dirty="0" smtClean="0">
                <a:solidFill>
                  <a:srgbClr val="003882"/>
                </a:solidFill>
                <a:ea typeface="+mn-ea"/>
                <a:cs typeface="+mn-cs"/>
              </a:rPr>
              <a:t>ΠΡΟΤΕΡΑΙΟΤΗΤΕΣ 2017</a:t>
            </a:r>
            <a:r>
              <a:rPr lang="el-GR" sz="2000" kern="1200" dirty="0" smtClean="0">
                <a:solidFill>
                  <a:srgbClr val="003882"/>
                </a:solidFill>
                <a:ea typeface="+mn-ea"/>
                <a:cs typeface="+mn-cs"/>
              </a:rPr>
              <a:t/>
            </a:r>
            <a:br>
              <a:rPr lang="el-GR" sz="2000" kern="1200" dirty="0" smtClean="0">
                <a:solidFill>
                  <a:srgbClr val="003882"/>
                </a:solidFill>
                <a:ea typeface="+mn-ea"/>
                <a:cs typeface="+mn-cs"/>
              </a:rPr>
            </a:br>
            <a:r>
              <a:rPr lang="el-GR" sz="2000" dirty="0" smtClean="0">
                <a:solidFill>
                  <a:srgbClr val="002960"/>
                </a:solidFill>
                <a:latin typeface="Arial"/>
                <a:ea typeface="+mj-ea"/>
                <a:cs typeface="+mj-cs"/>
              </a:rPr>
              <a:t>Ολοκλήρωση </a:t>
            </a:r>
            <a:r>
              <a:rPr lang="el-GR" sz="2000" dirty="0">
                <a:solidFill>
                  <a:srgbClr val="002960"/>
                </a:solidFill>
                <a:latin typeface="Arial"/>
                <a:ea typeface="+mj-ea"/>
                <a:cs typeface="+mj-cs"/>
              </a:rPr>
              <a:t>συστήματος ολιστικής ασφάλειας. Αξιοποίηση θετικού διεθνούς περιβάλλοντος </a:t>
            </a:r>
            <a:r>
              <a:rPr lang="el-GR" sz="2000" dirty="0" smtClean="0">
                <a:solidFill>
                  <a:srgbClr val="002960"/>
                </a:solidFill>
                <a:latin typeface="Arial"/>
                <a:ea typeface="+mj-ea"/>
                <a:cs typeface="+mj-cs"/>
              </a:rPr>
              <a:t>διύλισης και ευκαιριών αγοράς</a:t>
            </a:r>
            <a:endParaRPr lang="el-GR" sz="1600" dirty="0">
              <a:solidFill>
                <a:srgbClr val="002960"/>
              </a:solidFill>
              <a:latin typeface="Arial"/>
              <a:ea typeface="+mj-ea"/>
              <a:cs typeface="+mj-cs"/>
            </a:endParaRPr>
          </a:p>
        </p:txBody>
      </p:sp>
      <p:sp>
        <p:nvSpPr>
          <p:cNvPr id="7" name="Rectangle 3"/>
          <p:cNvSpPr txBox="1">
            <a:spLocks noChangeArrowheads="1"/>
          </p:cNvSpPr>
          <p:nvPr/>
        </p:nvSpPr>
        <p:spPr bwMode="auto">
          <a:xfrm>
            <a:off x="304260" y="1560537"/>
            <a:ext cx="8352928"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464710" lvl="1" indent="-285484" defTabSz="892936" eaLnBrk="1" hangingPunct="1">
              <a:lnSpc>
                <a:spcPct val="150000"/>
              </a:lnSpc>
              <a:spcBef>
                <a:spcPts val="600"/>
              </a:spcBef>
              <a:buClr>
                <a:srgbClr val="000000"/>
              </a:buClr>
              <a:defRPr/>
            </a:pPr>
            <a:r>
              <a:rPr lang="el-GR" sz="1800" b="0" dirty="0" smtClean="0">
                <a:solidFill>
                  <a:srgbClr val="000000"/>
                </a:solidFill>
              </a:rPr>
              <a:t>Έμφαση στην Ασφάλεια</a:t>
            </a:r>
            <a:endParaRPr lang="el-GR" sz="1800" b="0" dirty="0">
              <a:solidFill>
                <a:srgbClr val="000000"/>
              </a:solidFill>
            </a:endParaRP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Διατήρηση παραγωγικής βάσης σε υψηλά επίπεδα απόδοσης και αριστοποίηση εφοδιασμού για μεγιστοποίηση ταμειακών ροών</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Ενίσχυση μεριδίων σε όλες τις αγορές και στοχευόμενη ανάπτυξη δικτύων πρατηρίων στην Ελλάδα και το εξωτερικό</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Ανάπτυξη χαρτοφυλακίου Ε&amp;Π</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Μεγιστοποίηση αξίας ΔΕΣΦΑ, αξιοποίηση χαρτοφυλακίου Φ.Α. και ηλεκτρικής ενέργειας</a:t>
            </a:r>
          </a:p>
          <a:p>
            <a:pPr marL="464710" lvl="1" indent="-285484" defTabSz="892936" eaLnBrk="1" hangingPunct="1">
              <a:lnSpc>
                <a:spcPct val="150000"/>
              </a:lnSpc>
              <a:spcBef>
                <a:spcPts val="600"/>
              </a:spcBef>
              <a:buClr>
                <a:srgbClr val="000000"/>
              </a:buClr>
              <a:defRPr/>
            </a:pPr>
            <a:r>
              <a:rPr lang="el-GR" sz="1800" b="0" dirty="0" smtClean="0">
                <a:solidFill>
                  <a:srgbClr val="000000"/>
                </a:solidFill>
              </a:rPr>
              <a:t>Ενίσχυση πορείας </a:t>
            </a:r>
            <a:r>
              <a:rPr lang="el-GR" sz="1800" b="0" dirty="0" err="1" smtClean="0">
                <a:solidFill>
                  <a:srgbClr val="000000"/>
                </a:solidFill>
              </a:rPr>
              <a:t>απομόχλευσης</a:t>
            </a:r>
            <a:r>
              <a:rPr lang="el-GR" sz="1800" b="0" dirty="0" smtClean="0">
                <a:solidFill>
                  <a:srgbClr val="000000"/>
                </a:solidFill>
              </a:rPr>
              <a:t>, περιορισμός χρηματοδοτικού κόστους</a:t>
            </a:r>
            <a:endParaRPr lang="el-GR" sz="1800" b="0" dirty="0">
              <a:solidFill>
                <a:srgbClr val="000000"/>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805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956"/>
            <a:fld id="{773847A6-D7F0-4BA6-AA7C-ADA2DE1BC88E}" type="slidenum">
              <a:rPr lang="en-US" sz="1000" b="0">
                <a:solidFill>
                  <a:schemeClr val="tx1"/>
                </a:solidFill>
              </a:rPr>
              <a:pPr algn="r" defTabSz="894956"/>
              <a:t>31</a:t>
            </a:fld>
            <a:endParaRPr lang="en-US" sz="1000" b="0">
              <a:solidFill>
                <a:schemeClr val="tx1"/>
              </a:solidFill>
            </a:endParaRPr>
          </a:p>
        </p:txBody>
      </p:sp>
      <p:sp>
        <p:nvSpPr>
          <p:cNvPr id="145410" name="Rectangle 2"/>
          <p:cNvSpPr>
            <a:spLocks noChangeArrowheads="1"/>
          </p:cNvSpPr>
          <p:nvPr/>
        </p:nvSpPr>
        <p:spPr bwMode="auto">
          <a:xfrm>
            <a:off x="150817" y="1054102"/>
            <a:ext cx="8397875" cy="3447098"/>
          </a:xfrm>
          <a:prstGeom prst="rect">
            <a:avLst/>
          </a:prstGeom>
          <a:noFill/>
          <a:ln w="9525">
            <a:noFill/>
            <a:miter lim="800000"/>
            <a:headEnd/>
            <a:tailEnd/>
          </a:ln>
        </p:spPr>
        <p:txBody>
          <a:bodyPr lIns="0" tIns="0" rIns="0" bIns="0">
            <a:spAutoFit/>
          </a:bodyPr>
          <a:lstStyle/>
          <a:p>
            <a:pPr marL="179309" lvl="1" defTabSz="894956">
              <a:lnSpc>
                <a:spcPct val="150000"/>
              </a:lnSpc>
              <a:spcBef>
                <a:spcPts val="300"/>
              </a:spcBef>
              <a:buSzPct val="120000"/>
            </a:pPr>
            <a:endParaRPr lang="el-GR" sz="2000" b="0" dirty="0">
              <a:solidFill>
                <a:schemeClr val="tx1"/>
              </a:solidFill>
            </a:endParaRP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Αυξημένη εξωστρέφεια </a:t>
            </a:r>
            <a:r>
              <a:rPr lang="el-GR" sz="2000" b="0" kern="0" dirty="0" smtClean="0">
                <a:solidFill>
                  <a:srgbClr val="000000"/>
                </a:solidFill>
                <a:latin typeface="+mn-lt"/>
              </a:rPr>
              <a:t>(εξαγωγές 50-60%)</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Εκμετάλλευση των ευκαιριών </a:t>
            </a:r>
            <a:r>
              <a:rPr lang="el-GR" sz="2000" b="0" kern="0" dirty="0" smtClean="0">
                <a:solidFill>
                  <a:srgbClr val="000000"/>
                </a:solidFill>
                <a:latin typeface="+mn-lt"/>
              </a:rPr>
              <a:t>που παρουσιάζονται στον κλάδο διεθνούς εμπορίας και εφοδιασμού και σε όλες τις δραστηριότητες μας, με βελτιστοποίηση εμπορικής πολιτικής</a:t>
            </a: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Αριστοποίηση απόδοσης </a:t>
            </a:r>
            <a:r>
              <a:rPr lang="el-GR" sz="2000" b="0" kern="0" dirty="0" smtClean="0">
                <a:solidFill>
                  <a:srgbClr val="000000"/>
                </a:solidFill>
                <a:latin typeface="+mn-lt"/>
              </a:rPr>
              <a:t>βιομηχανικών εγκαταστάσεων </a:t>
            </a:r>
            <a:endParaRPr lang="en-GB" sz="2000" b="0" kern="0" dirty="0" smtClean="0">
              <a:solidFill>
                <a:srgbClr val="000000"/>
              </a:solidFill>
              <a:latin typeface="+mn-lt"/>
            </a:endParaRPr>
          </a:p>
          <a:p>
            <a:pPr marL="464934" lvl="1" indent="-285622" defTabSz="895153">
              <a:lnSpc>
                <a:spcPct val="150000"/>
              </a:lnSpc>
              <a:spcBef>
                <a:spcPct val="10000"/>
              </a:spcBef>
              <a:spcAft>
                <a:spcPct val="10000"/>
              </a:spcAft>
              <a:buSzPct val="120000"/>
              <a:buFontTx/>
              <a:buChar char="•"/>
              <a:defRPr/>
            </a:pPr>
            <a:r>
              <a:rPr lang="el-GR" sz="2000" kern="0" dirty="0" smtClean="0">
                <a:solidFill>
                  <a:srgbClr val="000000"/>
                </a:solidFill>
                <a:latin typeface="+mn-lt"/>
              </a:rPr>
              <a:t>Ενίσχυση ανταγωνιστικότητας, </a:t>
            </a:r>
            <a:r>
              <a:rPr lang="el-GR" sz="2000" b="0" kern="0" dirty="0" smtClean="0">
                <a:solidFill>
                  <a:srgbClr val="000000"/>
                </a:solidFill>
                <a:latin typeface="+mn-lt"/>
              </a:rPr>
              <a:t>βελτίωση ενεργειακής απόδοσης</a:t>
            </a:r>
          </a:p>
        </p:txBody>
      </p:sp>
      <p:sp>
        <p:nvSpPr>
          <p:cNvPr id="145411" name="Rectangle 3"/>
          <p:cNvSpPr>
            <a:spLocks noChangeArrowheads="1"/>
          </p:cNvSpPr>
          <p:nvPr/>
        </p:nvSpPr>
        <p:spPr bwMode="auto">
          <a:xfrm>
            <a:off x="119063" y="192385"/>
            <a:ext cx="8618537" cy="338554"/>
          </a:xfrm>
          <a:prstGeom prst="rect">
            <a:avLst/>
          </a:prstGeom>
          <a:noFill/>
          <a:ln w="9525">
            <a:noFill/>
            <a:miter lim="800000"/>
            <a:headEnd/>
            <a:tailEnd/>
          </a:ln>
        </p:spPr>
        <p:txBody>
          <a:bodyPr lIns="0" tIns="0" rIns="0" bIns="0">
            <a:spAutoFit/>
          </a:bodyPr>
          <a:lstStyle/>
          <a:p>
            <a:pPr defTabSz="894956"/>
            <a:r>
              <a:rPr lang="el-GR" sz="2200" dirty="0" smtClean="0">
                <a:solidFill>
                  <a:srgbClr val="003882"/>
                </a:solidFill>
              </a:rPr>
              <a:t>ΚΥΡΙΟΙ ΜΟΧΛΟΙ ΕΠΙΤΕΥΞΗΣ ΣΤΟΧΩΝ</a:t>
            </a:r>
            <a:endParaRPr lang="el-GR" sz="2200" dirty="0">
              <a:solidFill>
                <a:srgbClr val="003882"/>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23"/>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216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3"/>
          <p:cNvSpPr txBox="1">
            <a:spLocks noGrp="1"/>
          </p:cNvSpPr>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956"/>
            <a:fld id="{773847A6-D7F0-4BA6-AA7C-ADA2DE1BC88E}" type="slidenum">
              <a:rPr lang="en-US" sz="1000" b="0">
                <a:solidFill>
                  <a:schemeClr val="tx1"/>
                </a:solidFill>
              </a:rPr>
              <a:pPr algn="r" defTabSz="894956"/>
              <a:t>32</a:t>
            </a:fld>
            <a:endParaRPr lang="en-US" sz="1000" b="0">
              <a:solidFill>
                <a:schemeClr val="tx1"/>
              </a:solidFill>
            </a:endParaRPr>
          </a:p>
        </p:txBody>
      </p:sp>
      <p:cxnSp>
        <p:nvCxnSpPr>
          <p:cNvPr id="5" name="Straight Connector 4"/>
          <p:cNvCxnSpPr/>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95" descr="elpeng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913" y="6424623"/>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582166" y="1416521"/>
            <a:ext cx="7931001" cy="5170646"/>
          </a:xfrm>
        </p:spPr>
        <p:txBody>
          <a:bodyPr/>
          <a:lstStyle/>
          <a:p>
            <a:pPr marL="0" indent="0" algn="just"/>
            <a:r>
              <a:rPr lang="el-GR" sz="2000" dirty="0" smtClean="0"/>
              <a:t>Τελειώνοντας </a:t>
            </a:r>
            <a:r>
              <a:rPr lang="el-GR" sz="2000" dirty="0"/>
              <a:t>θέλω να ευχαριστήσω εργαζόμενους και μετόχους για την πολύτιμη συνεισφορά τους στην προσπάθεια μας για εξυγίανση και ανάπτυξη του Ομίλου. </a:t>
            </a:r>
            <a:endParaRPr lang="en-GB" sz="2000" dirty="0"/>
          </a:p>
          <a:p>
            <a:pPr marL="0" indent="0" algn="just"/>
            <a:r>
              <a:rPr lang="el-GR" sz="2000" dirty="0"/>
              <a:t>Οι εργαζόμενοι του Ομίλου αποτελούν την κινητήριο δύναμη, τους πολύτιμους υποστηρικτές και αυτούς που υλοποιούν με τον καλύτερο δυνατό τρόπο τις κατευθύνσεις της διοίκησης.</a:t>
            </a:r>
            <a:endParaRPr lang="en-GB" sz="2000" dirty="0"/>
          </a:p>
          <a:p>
            <a:pPr marL="0" indent="0" algn="just"/>
            <a:r>
              <a:rPr lang="el-GR" sz="2000" dirty="0"/>
              <a:t>Οι μέτοχοι είσαστε αυτοί που με την εμπιστοσύνη σας μας δώσατε τη δύναμη να είμαστε παρόντες και πρωταγωνιστές στις ευρύτερες γεωπολιτικές εξελίξεις, καθώς και στο σταδιακό μετασχηματισμό της  εταιρείας σε κορυφαίο ενεργειακό Όμιλο της περιοχής. </a:t>
            </a:r>
            <a:endParaRPr lang="en-GB" sz="2000" dirty="0"/>
          </a:p>
          <a:p>
            <a:pPr marL="0" indent="0" algn="just"/>
            <a:r>
              <a:rPr lang="el-GR" sz="2000" dirty="0" smtClean="0"/>
              <a:t>Με </a:t>
            </a:r>
            <a:r>
              <a:rPr lang="el-GR" sz="2000" dirty="0"/>
              <a:t>τη δική σας στήριξη θα συνεχίσουμε </a:t>
            </a:r>
            <a:r>
              <a:rPr lang="el-GR" sz="2000" dirty="0" smtClean="0"/>
              <a:t>να υλοποιούμε </a:t>
            </a:r>
            <a:r>
              <a:rPr lang="el-GR" sz="2000" dirty="0"/>
              <a:t>το αναπτυξιακό όραμα του Ομίλου, εναρμονιζόμενοι με τις προκλήσεις των καιρών, ακολουθώντας μια πολιτική βιώσιμης ανάπτυξης για σταθεροποίηση και μεγιστοποίηση των ωφελειών για την εταιρεία, τους εργαζόμενους, τους μετόχους και ολόκληρη την ελληνική οικονομία και κοινωνία.</a:t>
            </a:r>
            <a:endParaRPr lang="en-GB" sz="2000" dirty="0"/>
          </a:p>
          <a:p>
            <a:pPr marL="0" indent="0"/>
            <a:endParaRPr lang="el-GR" b="1" dirty="0"/>
          </a:p>
        </p:txBody>
      </p:sp>
      <p:sp>
        <p:nvSpPr>
          <p:cNvPr id="8" name="Rectangle 2"/>
          <p:cNvSpPr>
            <a:spLocks noGrp="1" noChangeArrowheads="1"/>
          </p:cNvSpPr>
          <p:nvPr>
            <p:ph type="title"/>
          </p:nvPr>
        </p:nvSpPr>
        <p:spPr>
          <a:xfrm>
            <a:off x="119063" y="230203"/>
            <a:ext cx="8618537" cy="646331"/>
          </a:xfrm>
          <a:noFill/>
        </p:spPr>
        <p:txBody>
          <a:bodyPr/>
          <a:lstStyle/>
          <a:p>
            <a:pPr lvl="1" eaLnBrk="1" hangingPunct="1"/>
            <a:r>
              <a:rPr lang="el-GR" sz="2200" kern="1200" dirty="0">
                <a:solidFill>
                  <a:srgbClr val="003882"/>
                </a:solidFill>
                <a:ea typeface="+mn-ea"/>
                <a:cs typeface="+mn-cs"/>
              </a:rPr>
              <a:t>ΓΕΝΙΚΗ ΣΥΝΕΛΕΥΣΗ </a:t>
            </a:r>
            <a:r>
              <a:rPr lang="el-GR" sz="2200" kern="1200" dirty="0" smtClean="0">
                <a:solidFill>
                  <a:srgbClr val="003882"/>
                </a:solidFill>
                <a:ea typeface="+mn-ea"/>
                <a:cs typeface="+mn-cs"/>
              </a:rPr>
              <a:t>ΜΕΤΟΧΩΝ</a:t>
            </a:r>
            <a:r>
              <a:rPr lang="el-GR" sz="2200" kern="1200" dirty="0">
                <a:solidFill>
                  <a:srgbClr val="003882"/>
                </a:solidFill>
                <a:ea typeface="+mn-ea"/>
                <a:cs typeface="+mn-cs"/>
              </a:rPr>
              <a:t/>
            </a:r>
            <a:br>
              <a:rPr lang="el-GR" sz="2200" kern="1200" dirty="0">
                <a:solidFill>
                  <a:srgbClr val="003882"/>
                </a:solidFill>
                <a:ea typeface="+mn-ea"/>
                <a:cs typeface="+mn-cs"/>
              </a:rPr>
            </a:br>
            <a:r>
              <a:rPr lang="el-GR" sz="2000" dirty="0">
                <a:solidFill>
                  <a:srgbClr val="002960"/>
                </a:solidFill>
                <a:latin typeface="Arial"/>
                <a:ea typeface="+mj-ea"/>
                <a:cs typeface="+mj-cs"/>
              </a:rPr>
              <a:t>Μήνυμα προς εργαζόμενους &amp; μετόχους</a:t>
            </a:r>
          </a:p>
        </p:txBody>
      </p:sp>
    </p:spTree>
    <p:extLst>
      <p:ext uri="{BB962C8B-B14F-4D97-AF65-F5344CB8AC3E}">
        <p14:creationId xmlns:p14="http://schemas.microsoft.com/office/powerpoint/2010/main" val="3327667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custDataLst>
              <p:tags r:id="rId1"/>
            </p:custDataLst>
          </p:nvPr>
        </p:nvSpPr>
        <p:spPr>
          <a:xfrm>
            <a:off x="119064" y="230194"/>
            <a:ext cx="8618537" cy="892552"/>
          </a:xfrm>
        </p:spPr>
        <p:txBody>
          <a:bodyPr/>
          <a:lstStyle/>
          <a:p>
            <a:r>
              <a:rPr lang="el-GR" sz="2200" dirty="0" smtClean="0">
                <a:solidFill>
                  <a:srgbClr val="003882"/>
                </a:solidFill>
              </a:rPr>
              <a:t>ΕΥΡΩΠΑΙΚΟΣ ΚΛΑΔΟΣ ΔΙΥΛΙΣΗΣ – ΚΥΡΙΕΣ ΠΡΟΚΛΗΣΕΙΣ</a:t>
            </a:r>
            <a:r>
              <a:rPr lang="el-GR" sz="1800" dirty="0"/>
              <a:t/>
            </a:r>
            <a:br>
              <a:rPr lang="el-GR" sz="1800" dirty="0"/>
            </a:br>
            <a:r>
              <a:rPr lang="el-GR" sz="1800" dirty="0" smtClean="0"/>
              <a:t>Ο Ευρωπαϊκός κλάδος διύλισης αντιμετωπίζει σειρά προκλήσεων τόσο βραχυπρόθεσμα όσο και μακροπρόθεσμα</a:t>
            </a:r>
            <a:endParaRPr lang="el-GR" sz="1800" dirty="0"/>
          </a:p>
        </p:txBody>
      </p:sp>
      <p:cxnSp>
        <p:nvCxnSpPr>
          <p:cNvPr id="11" name="Straight Connector 10"/>
          <p:cNvCxnSpPr/>
          <p:nvPr>
            <p:custDataLst>
              <p:tags r:id="rId2"/>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95" descr="elpengri"/>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3"/>
          <p:cNvSpPr txBox="1">
            <a:spLocks noGrp="1"/>
          </p:cNvSpPr>
          <p:nvPr>
            <p:custDataLst>
              <p:tags r:id="rId4"/>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3</a:t>
            </a:fld>
            <a:endParaRPr lang="en-US" sz="1000" b="0">
              <a:solidFill>
                <a:schemeClr val="tx1"/>
              </a:solidFill>
            </a:endParaRPr>
          </a:p>
        </p:txBody>
      </p:sp>
      <p:sp>
        <p:nvSpPr>
          <p:cNvPr id="19" name="Rectangle 3"/>
          <p:cNvSpPr>
            <a:spLocks noChangeArrowheads="1"/>
          </p:cNvSpPr>
          <p:nvPr>
            <p:custDataLst>
              <p:tags r:id="rId5"/>
            </p:custDataLst>
          </p:nvPr>
        </p:nvSpPr>
        <p:spPr bwMode="gray">
          <a:xfrm>
            <a:off x="448271" y="1346829"/>
            <a:ext cx="7917309" cy="4678204"/>
          </a:xfrm>
          <a:prstGeom prst="rect">
            <a:avLst/>
          </a:prstGeom>
          <a:noFill/>
          <a:ln w="9525">
            <a:noFill/>
            <a:miter lim="800000"/>
            <a:headEnd/>
            <a:tailEnd/>
          </a:ln>
        </p:spPr>
        <p:txBody>
          <a:bodyPr wrap="square" lIns="0" tIns="0" rIns="0" bIns="0">
            <a:spAutoFit/>
          </a:bodyPr>
          <a:lstStyle/>
          <a:p>
            <a:pPr marL="898525" lvl="1" indent="-441325">
              <a:lnSpc>
                <a:spcPct val="95000"/>
              </a:lnSpc>
              <a:buFontTx/>
              <a:buChar char="•"/>
            </a:pPr>
            <a:r>
              <a:rPr lang="el-GR" sz="2000" dirty="0" smtClean="0">
                <a:solidFill>
                  <a:schemeClr val="tx1"/>
                </a:solidFill>
              </a:rPr>
              <a:t>Ανταγωνιστικότητα: </a:t>
            </a:r>
            <a:endParaRPr lang="en-GB" sz="2000" dirty="0" smtClean="0">
              <a:solidFill>
                <a:schemeClr val="tx1"/>
              </a:solidFill>
            </a:endParaRPr>
          </a:p>
          <a:p>
            <a:pPr marL="1355199" lvl="2" indent="-441325">
              <a:lnSpc>
                <a:spcPct val="95000"/>
              </a:lnSpc>
              <a:buFont typeface="Arial" panose="020B0604020202020204" pitchFamily="34" charset="0"/>
              <a:buChar char="̶"/>
            </a:pPr>
            <a:r>
              <a:rPr lang="el-GR" sz="2000" b="0" dirty="0" smtClean="0">
                <a:solidFill>
                  <a:schemeClr val="tx1"/>
                </a:solidFill>
              </a:rPr>
              <a:t>Υψηλό ενεργειακό κόστος</a:t>
            </a:r>
          </a:p>
          <a:p>
            <a:pPr marL="1355199" lvl="2" indent="-441325">
              <a:lnSpc>
                <a:spcPct val="95000"/>
              </a:lnSpc>
              <a:buFont typeface="Arial" panose="020B0604020202020204" pitchFamily="34" charset="0"/>
              <a:buChar char="̶"/>
            </a:pPr>
            <a:r>
              <a:rPr lang="el-GR" sz="2000" b="0" dirty="0" smtClean="0">
                <a:solidFill>
                  <a:schemeClr val="tx1"/>
                </a:solidFill>
              </a:rPr>
              <a:t>Πρόσβαση σε πρώτες ύλες</a:t>
            </a:r>
          </a:p>
          <a:p>
            <a:pPr marL="1355199" lvl="2" indent="-441325">
              <a:lnSpc>
                <a:spcPct val="95000"/>
              </a:lnSpc>
              <a:buFont typeface="Arial" panose="020B0604020202020204" pitchFamily="34" charset="0"/>
              <a:buChar char="̶"/>
            </a:pPr>
            <a:r>
              <a:rPr lang="el-GR" sz="2000" b="0" dirty="0" smtClean="0">
                <a:solidFill>
                  <a:schemeClr val="tx1"/>
                </a:solidFill>
              </a:rPr>
              <a:t>Κανονιστική συμμόρφωση με Ε.Ε.</a:t>
            </a:r>
            <a:endParaRPr lang="en-US" sz="2000" b="0" dirty="0" smtClean="0">
              <a:solidFill>
                <a:schemeClr val="tx1"/>
              </a:solidFill>
            </a:endParaRPr>
          </a:p>
          <a:p>
            <a:pPr marL="1355199" lvl="2" indent="-441325">
              <a:lnSpc>
                <a:spcPct val="95000"/>
              </a:lnSpc>
              <a:buFont typeface="Arial" panose="020B0604020202020204" pitchFamily="34" charset="0"/>
              <a:buChar char="̶"/>
            </a:pPr>
            <a:r>
              <a:rPr lang="el-GR" sz="2000" b="0" dirty="0" smtClean="0">
                <a:solidFill>
                  <a:schemeClr val="tx1"/>
                </a:solidFill>
              </a:rPr>
              <a:t>Νέα προϊόντα χαμηλού θείου</a:t>
            </a:r>
          </a:p>
          <a:p>
            <a:pPr marL="898525" lvl="1" indent="-441325">
              <a:lnSpc>
                <a:spcPct val="95000"/>
              </a:lnSpc>
              <a:buFontTx/>
              <a:buChar char="•"/>
            </a:pPr>
            <a:endParaRPr lang="el-GR" sz="2000" b="0" dirty="0">
              <a:solidFill>
                <a:schemeClr val="tx1"/>
              </a:solidFill>
            </a:endParaRPr>
          </a:p>
          <a:p>
            <a:pPr marL="898525" lvl="1" indent="-441325">
              <a:lnSpc>
                <a:spcPct val="95000"/>
              </a:lnSpc>
              <a:buFontTx/>
              <a:buChar char="•"/>
            </a:pPr>
            <a:r>
              <a:rPr lang="el-GR" sz="2000" dirty="0" smtClean="0">
                <a:solidFill>
                  <a:schemeClr val="tx1"/>
                </a:solidFill>
              </a:rPr>
              <a:t>Προσφορά: </a:t>
            </a:r>
          </a:p>
          <a:p>
            <a:pPr marL="1355199" lvl="2" indent="-441325">
              <a:lnSpc>
                <a:spcPct val="95000"/>
              </a:lnSpc>
              <a:buFont typeface="Arial" panose="020B0604020202020204" pitchFamily="34" charset="0"/>
              <a:buChar char="̶"/>
            </a:pPr>
            <a:r>
              <a:rPr lang="el-GR" sz="2000" b="0" dirty="0" smtClean="0">
                <a:solidFill>
                  <a:schemeClr val="tx1"/>
                </a:solidFill>
              </a:rPr>
              <a:t>Πλεονάζουσα </a:t>
            </a:r>
            <a:r>
              <a:rPr lang="el-GR" sz="2000" b="0" dirty="0">
                <a:solidFill>
                  <a:schemeClr val="tx1"/>
                </a:solidFill>
              </a:rPr>
              <a:t>δυναμικότητα</a:t>
            </a:r>
          </a:p>
          <a:p>
            <a:pPr marL="898525" lvl="1" indent="-441325">
              <a:lnSpc>
                <a:spcPct val="95000"/>
              </a:lnSpc>
              <a:buFontTx/>
              <a:buChar char="•"/>
            </a:pPr>
            <a:endParaRPr lang="el-GR" sz="2000" b="0" dirty="0" smtClean="0">
              <a:solidFill>
                <a:schemeClr val="tx1"/>
              </a:solidFill>
            </a:endParaRPr>
          </a:p>
          <a:p>
            <a:pPr marL="898525" lvl="1" indent="-441325">
              <a:lnSpc>
                <a:spcPct val="95000"/>
              </a:lnSpc>
              <a:buFontTx/>
              <a:buChar char="•"/>
            </a:pPr>
            <a:r>
              <a:rPr lang="el-GR" sz="2000" dirty="0" smtClean="0">
                <a:solidFill>
                  <a:schemeClr val="tx1"/>
                </a:solidFill>
              </a:rPr>
              <a:t>Ζήτηση:</a:t>
            </a:r>
          </a:p>
          <a:p>
            <a:pPr marL="1355199" lvl="2" indent="-441325">
              <a:lnSpc>
                <a:spcPct val="95000"/>
              </a:lnSpc>
              <a:buFont typeface="Arial" panose="020B0604020202020204" pitchFamily="34" charset="0"/>
              <a:buChar char="̶"/>
            </a:pPr>
            <a:r>
              <a:rPr lang="el-GR" sz="2000" b="0" dirty="0" smtClean="0">
                <a:solidFill>
                  <a:schemeClr val="tx1"/>
                </a:solidFill>
              </a:rPr>
              <a:t>Βελτίωση </a:t>
            </a:r>
            <a:r>
              <a:rPr lang="el-GR" sz="2000" b="0" dirty="0">
                <a:solidFill>
                  <a:schemeClr val="tx1"/>
                </a:solidFill>
              </a:rPr>
              <a:t>αποδοτικότητας κινητήρων εσωτερικής καύσης</a:t>
            </a:r>
          </a:p>
          <a:p>
            <a:pPr marL="1355199" lvl="2" indent="-441325">
              <a:lnSpc>
                <a:spcPct val="95000"/>
              </a:lnSpc>
              <a:buFont typeface="Arial" panose="020B0604020202020204" pitchFamily="34" charset="0"/>
              <a:buChar char="̶"/>
            </a:pPr>
            <a:r>
              <a:rPr lang="el-GR" sz="2000" b="0" dirty="0">
                <a:solidFill>
                  <a:schemeClr val="tx1"/>
                </a:solidFill>
              </a:rPr>
              <a:t>Υποκατάσταση από εναλλακτικές πηγές (ηλεκτροκίνηση, Φ.Α</a:t>
            </a:r>
            <a:r>
              <a:rPr lang="el-GR" sz="2000" b="0" dirty="0" smtClean="0">
                <a:solidFill>
                  <a:schemeClr val="tx1"/>
                </a:solidFill>
              </a:rPr>
              <a:t>.)</a:t>
            </a:r>
            <a:endParaRPr lang="en-US" sz="2000" b="0" dirty="0" smtClean="0">
              <a:solidFill>
                <a:schemeClr val="tx1"/>
              </a:solidFill>
            </a:endParaRPr>
          </a:p>
          <a:p>
            <a:pPr marL="1355199" lvl="2" indent="-441325">
              <a:lnSpc>
                <a:spcPct val="95000"/>
              </a:lnSpc>
              <a:buFont typeface="Arial" panose="020B0604020202020204" pitchFamily="34" charset="0"/>
              <a:buChar char="̶"/>
            </a:pPr>
            <a:r>
              <a:rPr lang="el-GR" sz="2000" b="0" dirty="0" smtClean="0">
                <a:solidFill>
                  <a:schemeClr val="tx1"/>
                </a:solidFill>
              </a:rPr>
              <a:t>Οικονομική ανάπτυξη</a:t>
            </a:r>
          </a:p>
          <a:p>
            <a:pPr marL="1355199" lvl="2" indent="-441325">
              <a:lnSpc>
                <a:spcPct val="95000"/>
              </a:lnSpc>
              <a:buFont typeface="Arial" panose="020B0604020202020204" pitchFamily="34" charset="0"/>
              <a:buChar char="̶"/>
            </a:pPr>
            <a:r>
              <a:rPr lang="el-GR" sz="2000" b="0" dirty="0" smtClean="0">
                <a:solidFill>
                  <a:schemeClr val="tx1"/>
                </a:solidFill>
              </a:rPr>
              <a:t>Συνδυασμένη χρήση πολλαπλών προϊόντων σε κίνηση, θέρμανση, βιομηχανία	 </a:t>
            </a:r>
            <a:endParaRPr lang="el-GR" sz="2000" b="0" dirty="0">
              <a:solidFill>
                <a:schemeClr val="tx1"/>
              </a:solidFill>
            </a:endParaRPr>
          </a:p>
        </p:txBody>
      </p:sp>
    </p:spTree>
    <p:extLst>
      <p:ext uri="{BB962C8B-B14F-4D97-AF65-F5344CB8AC3E}">
        <p14:creationId xmlns:p14="http://schemas.microsoft.com/office/powerpoint/2010/main" val="84910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1099770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760"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1299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kumimoji="0" lang="en-US" u="none" strike="noStrike" cap="none" normalizeH="0" dirty="0" smtClean="0">
              <a:ln>
                <a:noFill/>
              </a:ln>
              <a:solidFill>
                <a:srgbClr val="FF0000"/>
              </a:solidFill>
              <a:effectLst/>
              <a:latin typeface="Arial" panose="020B0604020202020204" pitchFamily="34" charset="0"/>
              <a:sym typeface="Arial" panose="020B0604020202020204" pitchFamily="34" charset="0"/>
            </a:endParaRPr>
          </a:p>
        </p:txBody>
      </p:sp>
      <p:sp>
        <p:nvSpPr>
          <p:cNvPr id="13" name="Title 1"/>
          <p:cNvSpPr>
            <a:spLocks noGrp="1"/>
          </p:cNvSpPr>
          <p:nvPr>
            <p:ph type="title"/>
            <p:custDataLst>
              <p:tags r:id="rId4"/>
            </p:custDataLst>
          </p:nvPr>
        </p:nvSpPr>
        <p:spPr>
          <a:xfrm>
            <a:off x="119064" y="230194"/>
            <a:ext cx="8842374" cy="1261884"/>
          </a:xfrm>
        </p:spPr>
        <p:txBody>
          <a:bodyPr/>
          <a:lstStyle/>
          <a:p>
            <a:r>
              <a:rPr lang="el-GR" sz="2200" dirty="0" smtClean="0">
                <a:solidFill>
                  <a:srgbClr val="003882"/>
                </a:solidFill>
              </a:rPr>
              <a:t>ΕΥΡΩΠΑΙΚΟΣ ΚΛΑΔΟΣ ΔΙΥΛΙΣΗΣ – </a:t>
            </a:r>
            <a:r>
              <a:rPr lang="el-GR" sz="2200" dirty="0">
                <a:solidFill>
                  <a:srgbClr val="003882"/>
                </a:solidFill>
              </a:rPr>
              <a:t>ΚΥΡΙΕΣ ΠΡΟΚΛΗΣΕΙΣ</a:t>
            </a:r>
            <a:r>
              <a:rPr lang="el-GR" sz="1800" dirty="0"/>
              <a:t/>
            </a:r>
            <a:br>
              <a:rPr lang="el-GR" sz="1800" dirty="0"/>
            </a:br>
            <a:r>
              <a:rPr lang="el-GR" sz="2000" dirty="0" smtClean="0"/>
              <a:t>Αναμένεται περαιτέρω διείσδυση ΑΠΕ σε βάρος λιγνίτη, με το πετρέλαιο να διατηρεί το σημαντικό του </a:t>
            </a:r>
            <a:r>
              <a:rPr lang="el-GR" sz="2000" dirty="0"/>
              <a:t>ρόλο και αύξηση </a:t>
            </a:r>
            <a:r>
              <a:rPr lang="el-GR" sz="2000" dirty="0" smtClean="0"/>
              <a:t>ηλεκτροκίνησης</a:t>
            </a:r>
            <a:endParaRPr lang="el-GR" sz="2000" dirty="0"/>
          </a:p>
        </p:txBody>
      </p:sp>
      <p:cxnSp>
        <p:nvCxnSpPr>
          <p:cNvPr id="14" name="Straight Connector 13"/>
          <p:cNvCxnSpPr/>
          <p:nvPr>
            <p:custDataLst>
              <p:tags r:id="rId5"/>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5" descr="elpengri"/>
          <p:cNvPicPr>
            <a:picLocks noChangeAspect="1" noChangeArrowheads="1"/>
          </p:cNvPicPr>
          <p:nvPr>
            <p:custDataLst>
              <p:tags r:id="rId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4</a:t>
            </a:fld>
            <a:endParaRPr lang="en-US" sz="1000" b="0" dirty="0">
              <a:solidFill>
                <a:schemeClr val="tx1"/>
              </a:solidFill>
            </a:endParaRPr>
          </a:p>
        </p:txBody>
      </p:sp>
      <p:pic>
        <p:nvPicPr>
          <p:cNvPr id="6" name="Picture 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65995" y="2136601"/>
            <a:ext cx="3790068" cy="3744416"/>
          </a:xfrm>
          <a:prstGeom prst="rect">
            <a:avLst/>
          </a:prstGeom>
          <a:noFill/>
          <a:ln w="0" cmpd="dbl">
            <a:solidFill>
              <a:schemeClr val="bg1"/>
            </a:solidFill>
          </a:ln>
          <a:effectLst/>
          <a:extLst/>
        </p:spPr>
      </p:pic>
      <p:graphicFrame>
        <p:nvGraphicFramePr>
          <p:cNvPr id="11" name="Object 10"/>
          <p:cNvGraphicFramePr>
            <a:graphicFrameLocks/>
          </p:cNvGraphicFramePr>
          <p:nvPr>
            <p:custDataLst>
              <p:tags r:id="rId8"/>
            </p:custDataLst>
            <p:extLst>
              <p:ext uri="{D42A27DB-BD31-4B8C-83A1-F6EECF244321}">
                <p14:modId xmlns:p14="http://schemas.microsoft.com/office/powerpoint/2010/main" val="1757759458"/>
              </p:ext>
            </p:extLst>
          </p:nvPr>
        </p:nvGraphicFramePr>
        <p:xfrm>
          <a:off x="4381500" y="2579402"/>
          <a:ext cx="4457734" cy="2362230"/>
        </p:xfrm>
        <a:graphic>
          <a:graphicData uri="http://schemas.openxmlformats.org/presentationml/2006/ole">
            <mc:AlternateContent xmlns:mc="http://schemas.openxmlformats.org/markup-compatibility/2006">
              <mc:Choice xmlns:v="urn:schemas-microsoft-com:vml" Requires="v">
                <p:oleObj spid="_x0000_s199761" name="Chart" r:id="rId28" imgW="4457734" imgH="2362230" progId="MSGraph.Chart.8">
                  <p:embed followColorScheme="full"/>
                </p:oleObj>
              </mc:Choice>
              <mc:Fallback>
                <p:oleObj name="Chart" r:id="rId28" imgW="4457734" imgH="2362230" progId="MSGraph.Chart.8">
                  <p:embed followColorScheme="full"/>
                  <p:pic>
                    <p:nvPicPr>
                      <p:cNvPr id="0" name=""/>
                      <p:cNvPicPr/>
                      <p:nvPr/>
                    </p:nvPicPr>
                    <p:blipFill>
                      <a:blip r:embed="rId29"/>
                      <a:stretch>
                        <a:fillRect/>
                      </a:stretch>
                    </p:blipFill>
                    <p:spPr>
                      <a:xfrm>
                        <a:off x="4381500" y="2579402"/>
                        <a:ext cx="4457734" cy="2362230"/>
                      </a:xfrm>
                      <a:prstGeom prst="rect">
                        <a:avLst/>
                      </a:prstGeom>
                    </p:spPr>
                  </p:pic>
                </p:oleObj>
              </mc:Fallback>
            </mc:AlternateContent>
          </a:graphicData>
        </a:graphic>
      </p:graphicFrame>
      <p:sp useBgFill="1">
        <p:nvSpPr>
          <p:cNvPr id="34" name="Freeform 33"/>
          <p:cNvSpPr/>
          <p:nvPr>
            <p:custDataLst>
              <p:tags r:id="rId9"/>
            </p:custDataLst>
          </p:nvPr>
        </p:nvSpPr>
        <p:spPr bwMode="auto">
          <a:xfrm>
            <a:off x="7793038" y="2723865"/>
            <a:ext cx="454026" cy="179388"/>
          </a:xfrm>
          <a:custGeom>
            <a:avLst/>
            <a:gdLst/>
            <a:ahLst/>
            <a:cxnLst/>
            <a:rect l="0" t="0" r="0" b="0"/>
            <a:pathLst>
              <a:path w="454026" h="179388">
                <a:moveTo>
                  <a:pt x="0" y="122237"/>
                </a:moveTo>
                <a:lnTo>
                  <a:pt x="454025" y="0"/>
                </a:lnTo>
                <a:lnTo>
                  <a:pt x="454025" y="57150"/>
                </a:lnTo>
                <a:lnTo>
                  <a:pt x="0" y="179387"/>
                </a:lnTo>
                <a:close/>
              </a:path>
            </a:pathLst>
          </a:custGeom>
          <a:ln>
            <a:noFill/>
          </a:ln>
          <a:effectLst/>
          <a:extLs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FF0000"/>
              </a:solidFill>
              <a:effectLst/>
              <a:latin typeface="Arial" charset="0"/>
            </a:endParaRPr>
          </a:p>
        </p:txBody>
      </p:sp>
      <p:sp>
        <p:nvSpPr>
          <p:cNvPr id="33" name="Freeform 32"/>
          <p:cNvSpPr/>
          <p:nvPr>
            <p:custDataLst>
              <p:tags r:id="rId10"/>
            </p:custDataLst>
          </p:nvPr>
        </p:nvSpPr>
        <p:spPr bwMode="auto">
          <a:xfrm>
            <a:off x="7793038" y="2781015"/>
            <a:ext cx="454026" cy="122238"/>
          </a:xfrm>
          <a:custGeom>
            <a:avLst/>
            <a:gdLst/>
            <a:ahLst/>
            <a:cxnLst/>
            <a:rect l="0" t="0" r="0" b="0"/>
            <a:pathLst>
              <a:path w="454026" h="122238">
                <a:moveTo>
                  <a:pt x="0" y="122237"/>
                </a:moveTo>
                <a:lnTo>
                  <a:pt x="454025"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FF0000"/>
              </a:solidFill>
              <a:effectLst/>
              <a:latin typeface="Arial" charset="0"/>
            </a:endParaRPr>
          </a:p>
        </p:txBody>
      </p:sp>
      <p:sp>
        <p:nvSpPr>
          <p:cNvPr id="32" name="Freeform 31"/>
          <p:cNvSpPr/>
          <p:nvPr>
            <p:custDataLst>
              <p:tags r:id="rId11"/>
            </p:custDataLst>
          </p:nvPr>
        </p:nvSpPr>
        <p:spPr bwMode="auto">
          <a:xfrm>
            <a:off x="7793038" y="2723865"/>
            <a:ext cx="454026" cy="122238"/>
          </a:xfrm>
          <a:custGeom>
            <a:avLst/>
            <a:gdLst/>
            <a:ahLst/>
            <a:cxnLst/>
            <a:rect l="0" t="0" r="0" b="0"/>
            <a:pathLst>
              <a:path w="454026" h="122238">
                <a:moveTo>
                  <a:pt x="0" y="122237"/>
                </a:moveTo>
                <a:lnTo>
                  <a:pt x="454025"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FF0000"/>
              </a:solidFill>
              <a:effectLst/>
              <a:latin typeface="Arial" charset="0"/>
            </a:endParaRPr>
          </a:p>
        </p:txBody>
      </p:sp>
      <p:sp>
        <p:nvSpPr>
          <p:cNvPr id="18" name="Rectangle 17"/>
          <p:cNvSpPr/>
          <p:nvPr>
            <p:custDataLst>
              <p:tags r:id="rId12"/>
            </p:custDataLst>
          </p:nvPr>
        </p:nvSpPr>
        <p:spPr bwMode="auto">
          <a:xfrm>
            <a:off x="8002588" y="4940015"/>
            <a:ext cx="40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square" lIns="0" tIns="0" rIns="0" bIns="0" numCol="1" rtlCol="0" anchor="t" anchorCtr="0" compatLnSpc="1">
            <a:prstTxWarp prst="textNoShape">
              <a:avLst/>
            </a:prstTxWarp>
            <a:noAutofit/>
          </a:bodyPr>
          <a:lstStyle/>
          <a:p>
            <a:fld id="{571CAA7C-8AC6-45C1-B097-90CB17D8DCAB}" type="datetime'''''''''''''''''''''''''''2''''''0''4''0'''''">
              <a:rPr lang="en-US" altLang="en-US">
                <a:solidFill>
                  <a:schemeClr val="tx1"/>
                </a:solidFill>
              </a:rPr>
              <a:pPr/>
              <a:t>2040</a:t>
            </a:fld>
            <a:endParaRPr lang="en-US" b="1" i="0" strike="noStrike" normalizeH="0" dirty="0" smtClean="0">
              <a:ln>
                <a:noFill/>
              </a:ln>
              <a:solidFill>
                <a:schemeClr val="tx1"/>
              </a:solidFill>
              <a:effectLst/>
              <a:latin typeface="+mj-lt"/>
              <a:sym typeface="+mj-lt"/>
            </a:endParaRPr>
          </a:p>
        </p:txBody>
      </p:sp>
      <p:sp>
        <p:nvSpPr>
          <p:cNvPr id="21" name="Rectangle 20"/>
          <p:cNvSpPr/>
          <p:nvPr>
            <p:custDataLst>
              <p:tags r:id="rId13"/>
            </p:custDataLst>
          </p:nvPr>
        </p:nvSpPr>
        <p:spPr bwMode="gray">
          <a:xfrm>
            <a:off x="7847013" y="2455577"/>
            <a:ext cx="34607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rtlCol="0" anchor="b" anchorCtr="0" compatLnSpc="1">
            <a:prstTxWarp prst="textNoShape">
              <a:avLst/>
            </a:prstTxWarp>
            <a:noAutofit/>
          </a:bodyPr>
          <a:lstStyle/>
          <a:p>
            <a:fld id="{8796EB5E-B713-40B8-8855-D559A0018EA1}" type="datetime'''''''''''1''''''''''50'''''''">
              <a:rPr lang="en-US" altLang="en-US">
                <a:solidFill>
                  <a:schemeClr val="tx1"/>
                </a:solidFill>
              </a:rPr>
              <a:pPr/>
              <a:t>150</a:t>
            </a:fld>
            <a:endParaRPr lang="en-US" b="1" i="0" strike="noStrike" normalizeH="0" dirty="0" smtClean="0">
              <a:ln>
                <a:noFill/>
              </a:ln>
              <a:solidFill>
                <a:schemeClr val="tx1"/>
              </a:solidFill>
              <a:effectLst/>
              <a:latin typeface="+mj-lt"/>
              <a:sym typeface="+mj-lt"/>
            </a:endParaRPr>
          </a:p>
        </p:txBody>
      </p:sp>
      <p:sp>
        <p:nvSpPr>
          <p:cNvPr id="22" name="Rectangle 21"/>
          <p:cNvSpPr/>
          <p:nvPr>
            <p:custDataLst>
              <p:tags r:id="rId14"/>
            </p:custDataLst>
          </p:nvPr>
        </p:nvSpPr>
        <p:spPr bwMode="auto">
          <a:xfrm>
            <a:off x="6945313" y="4940015"/>
            <a:ext cx="40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square" lIns="0" tIns="0" rIns="0" bIns="0" numCol="1" rtlCol="0" anchor="t" anchorCtr="0" compatLnSpc="1">
            <a:prstTxWarp prst="textNoShape">
              <a:avLst/>
            </a:prstTxWarp>
            <a:noAutofit/>
          </a:bodyPr>
          <a:lstStyle/>
          <a:p>
            <a:fld id="{79E6A3FC-D940-4A61-8ED9-3F317125BE1D}" type="datetime'''2''''''''''0''''''''''''''''''''2''5'''''">
              <a:rPr lang="en-US" altLang="en-US">
                <a:solidFill>
                  <a:schemeClr val="tx1"/>
                </a:solidFill>
              </a:rPr>
              <a:pPr/>
              <a:t>2025</a:t>
            </a:fld>
            <a:endParaRPr lang="en-US" b="1" i="0" strike="noStrike" normalizeH="0" dirty="0" smtClean="0">
              <a:ln>
                <a:noFill/>
              </a:ln>
              <a:solidFill>
                <a:schemeClr val="tx1"/>
              </a:solidFill>
              <a:effectLst/>
              <a:latin typeface="+mj-lt"/>
              <a:sym typeface="+mj-lt"/>
            </a:endParaRPr>
          </a:p>
        </p:txBody>
      </p:sp>
      <p:sp>
        <p:nvSpPr>
          <p:cNvPr id="20" name="Rectangle 19"/>
          <p:cNvSpPr/>
          <p:nvPr>
            <p:custDataLst>
              <p:tags r:id="rId15"/>
            </p:custDataLst>
          </p:nvPr>
        </p:nvSpPr>
        <p:spPr bwMode="auto">
          <a:xfrm>
            <a:off x="5888038" y="4940015"/>
            <a:ext cx="40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square" lIns="0" tIns="0" rIns="0" bIns="0" numCol="1" rtlCol="0" anchor="t" anchorCtr="0" compatLnSpc="1">
            <a:prstTxWarp prst="textNoShape">
              <a:avLst/>
            </a:prstTxWarp>
            <a:noAutofit/>
          </a:bodyPr>
          <a:lstStyle/>
          <a:p>
            <a:fld id="{A8FC6B3F-34F9-41F1-937A-7AFDC38520A2}" type="datetime'2''''''''0''''''''''''''''''''''2''''0'''''''''''''''''''''">
              <a:rPr lang="en-US" altLang="en-US">
                <a:solidFill>
                  <a:schemeClr val="tx1"/>
                </a:solidFill>
              </a:rPr>
              <a:pPr/>
              <a:t>2020</a:t>
            </a:fld>
            <a:endParaRPr lang="en-US" b="1" i="0" strike="noStrike" normalizeH="0" dirty="0" smtClean="0">
              <a:ln>
                <a:noFill/>
              </a:ln>
              <a:solidFill>
                <a:schemeClr val="tx1"/>
              </a:solidFill>
              <a:effectLst/>
              <a:latin typeface="+mj-lt"/>
              <a:sym typeface="+mj-lt"/>
            </a:endParaRPr>
          </a:p>
        </p:txBody>
      </p:sp>
      <p:sp>
        <p:nvSpPr>
          <p:cNvPr id="23" name="Rectangle 22"/>
          <p:cNvSpPr/>
          <p:nvPr>
            <p:custDataLst>
              <p:tags r:id="rId16"/>
            </p:custDataLst>
          </p:nvPr>
        </p:nvSpPr>
        <p:spPr bwMode="auto">
          <a:xfrm>
            <a:off x="4830763" y="4940015"/>
            <a:ext cx="4064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square" lIns="0" tIns="0" rIns="0" bIns="0" numCol="1" rtlCol="0" anchor="t" anchorCtr="0" compatLnSpc="1">
            <a:prstTxWarp prst="textNoShape">
              <a:avLst/>
            </a:prstTxWarp>
            <a:noAutofit/>
          </a:bodyPr>
          <a:lstStyle/>
          <a:p>
            <a:fld id="{223DB262-2BFA-4573-B540-CCB112EC7A33}" type="datetime'''''''''''''''''20''''''''''''''1''''''''''''''''''''5'">
              <a:rPr lang="en-US" altLang="en-US">
                <a:solidFill>
                  <a:schemeClr val="tx1"/>
                </a:solidFill>
              </a:rPr>
              <a:pPr/>
              <a:t>2015</a:t>
            </a:fld>
            <a:endParaRPr lang="en-US" b="1" i="0" strike="noStrike" normalizeH="0" dirty="0" smtClean="0">
              <a:ln>
                <a:noFill/>
              </a:ln>
              <a:solidFill>
                <a:schemeClr val="tx1"/>
              </a:solidFill>
              <a:effectLst/>
              <a:latin typeface="+mj-lt"/>
              <a:sym typeface="+mj-lt"/>
            </a:endParaRPr>
          </a:p>
        </p:txBody>
      </p:sp>
      <p:sp>
        <p:nvSpPr>
          <p:cNvPr id="25" name="Rectangle 24"/>
          <p:cNvSpPr/>
          <p:nvPr>
            <p:custDataLst>
              <p:tags r:id="rId17"/>
            </p:custDataLst>
          </p:nvPr>
        </p:nvSpPr>
        <p:spPr bwMode="auto">
          <a:xfrm>
            <a:off x="4732338" y="5601047"/>
            <a:ext cx="250825" cy="187325"/>
          </a:xfrm>
          <a:prstGeom prst="rect">
            <a:avLst/>
          </a:prstGeom>
          <a:solidFill>
            <a:srgbClr val="00777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ndParaRPr>
          </a:p>
        </p:txBody>
      </p:sp>
      <p:sp>
        <p:nvSpPr>
          <p:cNvPr id="24" name="Rectangle 23"/>
          <p:cNvSpPr/>
          <p:nvPr>
            <p:custDataLst>
              <p:tags r:id="rId18"/>
            </p:custDataLst>
          </p:nvPr>
        </p:nvSpPr>
        <p:spPr bwMode="auto">
          <a:xfrm>
            <a:off x="4732338" y="5337522"/>
            <a:ext cx="250825" cy="187325"/>
          </a:xfrm>
          <a:prstGeom prst="rect">
            <a:avLst/>
          </a:prstGeom>
          <a:solidFill>
            <a:srgbClr val="6F8DB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ndParaRPr>
          </a:p>
        </p:txBody>
      </p:sp>
      <p:sp>
        <p:nvSpPr>
          <p:cNvPr id="26" name="Rectangle 25"/>
          <p:cNvSpPr/>
          <p:nvPr>
            <p:custDataLst>
              <p:tags r:id="rId19"/>
            </p:custDataLst>
          </p:nvPr>
        </p:nvSpPr>
        <p:spPr bwMode="auto">
          <a:xfrm>
            <a:off x="5033963" y="5596284"/>
            <a:ext cx="24765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fld id="{A5B5BF8B-017D-44FD-8527-4BAA821E69CC}" type="datetime'B''''''P'''''''''''''''''''''''''''''''''">
              <a:rPr lang="en-US" altLang="en-US" sz="1200">
                <a:solidFill>
                  <a:schemeClr val="tx1"/>
                </a:solidFill>
              </a:rPr>
              <a:pPr/>
              <a:t>BP</a:t>
            </a:fld>
            <a:endParaRPr lang="en-US" sz="1200" b="1" i="0" strike="noStrike" normalizeH="0" dirty="0" smtClean="0">
              <a:ln>
                <a:noFill/>
              </a:ln>
              <a:solidFill>
                <a:schemeClr val="tx1"/>
              </a:solidFill>
              <a:effectLst/>
              <a:latin typeface="+mj-lt"/>
              <a:sym typeface="+mj-lt"/>
            </a:endParaRPr>
          </a:p>
        </p:txBody>
      </p:sp>
      <p:sp>
        <p:nvSpPr>
          <p:cNvPr id="27" name="Rectangle 26"/>
          <p:cNvSpPr/>
          <p:nvPr>
            <p:custDataLst>
              <p:tags r:id="rId20"/>
            </p:custDataLst>
          </p:nvPr>
        </p:nvSpPr>
        <p:spPr bwMode="auto">
          <a:xfrm>
            <a:off x="5033963" y="5332759"/>
            <a:ext cx="233997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fld id="{BD41DE37-7E57-4D82-A6C7-066EC23BD87B}" type="datetime'IEA (''''New'' Poli''c''i''e''s Sc''''ena''''ri''o'''''''')'">
              <a:rPr lang="en-US" altLang="en-US" sz="1200">
                <a:solidFill>
                  <a:schemeClr val="tx1"/>
                </a:solidFill>
              </a:rPr>
              <a:pPr/>
              <a:t>IEA (New Policies Scenario)</a:t>
            </a:fld>
            <a:endParaRPr lang="en-US" sz="1200" b="1" i="0" strike="noStrike" normalizeH="0" dirty="0" smtClean="0">
              <a:ln>
                <a:noFill/>
              </a:ln>
              <a:solidFill>
                <a:schemeClr val="tx1"/>
              </a:solidFill>
              <a:effectLst/>
              <a:latin typeface="+mj-lt"/>
              <a:sym typeface="+mj-lt"/>
            </a:endParaRPr>
          </a:p>
        </p:txBody>
      </p:sp>
      <p:sp>
        <p:nvSpPr>
          <p:cNvPr id="29" name="Rectangle 28"/>
          <p:cNvSpPr/>
          <p:nvPr/>
        </p:nvSpPr>
        <p:spPr bwMode="auto">
          <a:xfrm>
            <a:off x="4336703" y="1541373"/>
            <a:ext cx="4426297" cy="5232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l-GR" dirty="0">
                <a:solidFill>
                  <a:srgbClr val="003366"/>
                </a:solidFill>
                <a:latin typeface="Arial "/>
              </a:rPr>
              <a:t>Μέγεθος </a:t>
            </a:r>
            <a:r>
              <a:rPr lang="el-GR" dirty="0" smtClean="0">
                <a:solidFill>
                  <a:srgbClr val="003366"/>
                </a:solidFill>
                <a:latin typeface="Arial "/>
              </a:rPr>
              <a:t>παγκόσμιου στόλου ηλεκτρικών αυτοκινήτων </a:t>
            </a:r>
            <a:r>
              <a:rPr lang="el-GR" dirty="0">
                <a:solidFill>
                  <a:srgbClr val="003366"/>
                </a:solidFill>
                <a:latin typeface="Arial "/>
              </a:rPr>
              <a:t>(εκατ.)</a:t>
            </a:r>
            <a:endParaRPr lang="en-US" dirty="0">
              <a:solidFill>
                <a:srgbClr val="003366"/>
              </a:solidFill>
              <a:latin typeface="Arial "/>
            </a:endParaRPr>
          </a:p>
        </p:txBody>
      </p:sp>
      <p:sp>
        <p:nvSpPr>
          <p:cNvPr id="30" name="Rectangle 29"/>
          <p:cNvSpPr/>
          <p:nvPr/>
        </p:nvSpPr>
        <p:spPr>
          <a:xfrm>
            <a:off x="7853630" y="5665573"/>
            <a:ext cx="875561" cy="215444"/>
          </a:xfrm>
          <a:prstGeom prst="rect">
            <a:avLst/>
          </a:prstGeom>
        </p:spPr>
        <p:txBody>
          <a:bodyPr wrap="none">
            <a:spAutoFit/>
          </a:bodyPr>
          <a:lstStyle/>
          <a:p>
            <a:pPr algn="l" eaLnBrk="1" hangingPunct="1">
              <a:spcBef>
                <a:spcPct val="0"/>
              </a:spcBef>
            </a:pPr>
            <a:r>
              <a:rPr lang="el-GR" sz="800" b="0" dirty="0" smtClean="0">
                <a:solidFill>
                  <a:schemeClr val="tx1"/>
                </a:solidFill>
              </a:rPr>
              <a:t>Πηγή: </a:t>
            </a:r>
            <a:r>
              <a:rPr lang="en-US" sz="800" b="0" dirty="0" smtClean="0">
                <a:solidFill>
                  <a:schemeClr val="tx1"/>
                </a:solidFill>
              </a:rPr>
              <a:t>IEA, BP</a:t>
            </a:r>
            <a:endParaRPr lang="en-US" sz="800" b="0" dirty="0">
              <a:solidFill>
                <a:schemeClr val="tx1"/>
              </a:solidFill>
            </a:endParaRPr>
          </a:p>
        </p:txBody>
      </p:sp>
      <p:sp>
        <p:nvSpPr>
          <p:cNvPr id="35" name="Rectangle 34"/>
          <p:cNvSpPr/>
          <p:nvPr/>
        </p:nvSpPr>
        <p:spPr bwMode="auto">
          <a:xfrm>
            <a:off x="265290" y="1560537"/>
            <a:ext cx="3790773" cy="5232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l-GR" dirty="0">
                <a:solidFill>
                  <a:srgbClr val="003366"/>
                </a:solidFill>
                <a:latin typeface="Arial "/>
              </a:rPr>
              <a:t>Προβλεπόμενη εξέλιξη ενεργειακού μίγματος</a:t>
            </a:r>
            <a:endParaRPr lang="en-US" dirty="0">
              <a:solidFill>
                <a:srgbClr val="003366"/>
              </a:solidFill>
              <a:latin typeface="Arial "/>
            </a:endParaRPr>
          </a:p>
        </p:txBody>
      </p:sp>
      <p:sp>
        <p:nvSpPr>
          <p:cNvPr id="36" name="Rectangle 35"/>
          <p:cNvSpPr/>
          <p:nvPr/>
        </p:nvSpPr>
        <p:spPr>
          <a:xfrm>
            <a:off x="285361" y="5881597"/>
            <a:ext cx="1459054" cy="215444"/>
          </a:xfrm>
          <a:prstGeom prst="rect">
            <a:avLst/>
          </a:prstGeom>
        </p:spPr>
        <p:txBody>
          <a:bodyPr wrap="none">
            <a:spAutoFit/>
          </a:bodyPr>
          <a:lstStyle/>
          <a:p>
            <a:pPr algn="l" eaLnBrk="1" hangingPunct="1">
              <a:spcBef>
                <a:spcPct val="0"/>
              </a:spcBef>
            </a:pPr>
            <a:r>
              <a:rPr lang="el-GR" sz="800" b="0" dirty="0" smtClean="0">
                <a:solidFill>
                  <a:schemeClr val="tx1"/>
                </a:solidFill>
              </a:rPr>
              <a:t>Πηγή: Ευρωπαϊκή επιτροπή</a:t>
            </a:r>
            <a:endParaRPr lang="en-US" sz="800" b="0" dirty="0">
              <a:solidFill>
                <a:schemeClr val="tx1"/>
              </a:solidFill>
            </a:endParaRPr>
          </a:p>
        </p:txBody>
      </p:sp>
      <p:sp>
        <p:nvSpPr>
          <p:cNvPr id="28" name="Rectangle 27"/>
          <p:cNvSpPr/>
          <p:nvPr>
            <p:custDataLst>
              <p:tags r:id="rId21"/>
            </p:custDataLst>
          </p:nvPr>
        </p:nvSpPr>
        <p:spPr bwMode="auto">
          <a:xfrm>
            <a:off x="4264695" y="2136601"/>
            <a:ext cx="4498305" cy="3744416"/>
          </a:xfrm>
          <a:prstGeom prst="rect">
            <a:avLst/>
          </a:prstGeom>
          <a:noFill/>
          <a:ln w="9525" cap="flat" cmpd="sng" algn="ctr">
            <a:solidFill>
              <a:schemeClr val="bg1">
                <a:lumMod val="65000"/>
                <a:alpha val="72000"/>
              </a:schemeClr>
            </a:solid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noAutofit/>
          </a:bodyPr>
          <a:lstStyle/>
          <a:p>
            <a:pPr algn="ctr">
              <a:spcBef>
                <a:spcPct val="50000"/>
              </a:spcBef>
            </a:pPr>
            <a:endParaRPr lang="en-US" sz="1086">
              <a:solidFill>
                <a:srgbClr val="000000"/>
              </a:solidFill>
              <a:latin typeface="Calibri" pitchFamily="34" charset="0"/>
            </a:endParaRPr>
          </a:p>
        </p:txBody>
      </p:sp>
    </p:spTree>
    <p:extLst>
      <p:ext uri="{BB962C8B-B14F-4D97-AF65-F5344CB8AC3E}">
        <p14:creationId xmlns:p14="http://schemas.microsoft.com/office/powerpoint/2010/main" val="385518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8276551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0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1299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kumimoji="0" lang="en-US" u="none" strike="noStrike" cap="none" normalizeH="0" dirty="0" smtClean="0">
              <a:ln>
                <a:noFill/>
              </a:ln>
              <a:solidFill>
                <a:srgbClr val="FF0000"/>
              </a:solidFill>
              <a:effectLst/>
              <a:latin typeface="Arial" panose="020B0604020202020204" pitchFamily="34" charset="0"/>
              <a:sym typeface="Arial" panose="020B0604020202020204" pitchFamily="34" charset="0"/>
            </a:endParaRPr>
          </a:p>
        </p:txBody>
      </p:sp>
      <p:sp>
        <p:nvSpPr>
          <p:cNvPr id="13" name="Title 1"/>
          <p:cNvSpPr>
            <a:spLocks noGrp="1"/>
          </p:cNvSpPr>
          <p:nvPr>
            <p:ph type="title"/>
            <p:custDataLst>
              <p:tags r:id="rId4"/>
            </p:custDataLst>
          </p:nvPr>
        </p:nvSpPr>
        <p:spPr>
          <a:xfrm>
            <a:off x="119064" y="230194"/>
            <a:ext cx="8842374" cy="1261884"/>
          </a:xfrm>
        </p:spPr>
        <p:txBody>
          <a:bodyPr/>
          <a:lstStyle/>
          <a:p>
            <a:r>
              <a:rPr lang="el-GR" sz="2200" dirty="0" smtClean="0">
                <a:solidFill>
                  <a:srgbClr val="003882"/>
                </a:solidFill>
              </a:rPr>
              <a:t>ΕΥΡΩΠΑΙΚΟΣ ΚΛΑΔΟΣ ΔΙΥΛΙΣΗΣ – </a:t>
            </a:r>
            <a:r>
              <a:rPr lang="el-GR" sz="2200" dirty="0">
                <a:solidFill>
                  <a:srgbClr val="003882"/>
                </a:solidFill>
              </a:rPr>
              <a:t>ΚΥΡΙΕΣ ΠΡΟΚΛΗΣΕΙΣ</a:t>
            </a:r>
            <a:r>
              <a:rPr lang="el-GR" sz="1800" dirty="0"/>
              <a:t/>
            </a:r>
            <a:br>
              <a:rPr lang="el-GR" sz="1800" dirty="0"/>
            </a:br>
            <a:r>
              <a:rPr lang="en-US" sz="1800" dirty="0" smtClean="0"/>
              <a:t>To</a:t>
            </a:r>
            <a:r>
              <a:rPr lang="el-GR" sz="2000" dirty="0" smtClean="0"/>
              <a:t> </a:t>
            </a:r>
            <a:r>
              <a:rPr lang="el-GR" sz="2000" dirty="0"/>
              <a:t>2025, </a:t>
            </a:r>
            <a:r>
              <a:rPr lang="el-GR" sz="2000" dirty="0" smtClean="0"/>
              <a:t>η περιοχή της Μεσογείου προβλέπεται να παραμείνει πλεονασματική στις βενζίνες, αλλά σημαντικά ελλειμματική στα μεσαία κλάσματα</a:t>
            </a:r>
            <a:endParaRPr lang="el-GR" sz="2000" dirty="0"/>
          </a:p>
        </p:txBody>
      </p:sp>
      <p:cxnSp>
        <p:nvCxnSpPr>
          <p:cNvPr id="14" name="Straight Connector 13"/>
          <p:cNvCxnSpPr/>
          <p:nvPr>
            <p:custDataLst>
              <p:tags r:id="rId5"/>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5" descr="elpengri"/>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5</a:t>
            </a:fld>
            <a:endParaRPr lang="en-US" sz="1000" b="0" dirty="0">
              <a:solidFill>
                <a:schemeClr val="tx1"/>
              </a:solidFill>
            </a:endParaRPr>
          </a:p>
        </p:txBody>
      </p:sp>
      <p:sp useBgFill="1">
        <p:nvSpPr>
          <p:cNvPr id="34" name="Freeform 33"/>
          <p:cNvSpPr/>
          <p:nvPr>
            <p:custDataLst>
              <p:tags r:id="rId8"/>
            </p:custDataLst>
          </p:nvPr>
        </p:nvSpPr>
        <p:spPr bwMode="auto">
          <a:xfrm>
            <a:off x="7793038" y="2125663"/>
            <a:ext cx="454026" cy="179388"/>
          </a:xfrm>
          <a:custGeom>
            <a:avLst/>
            <a:gdLst/>
            <a:ahLst/>
            <a:cxnLst/>
            <a:rect l="0" t="0" r="0" b="0"/>
            <a:pathLst>
              <a:path w="454026" h="179388">
                <a:moveTo>
                  <a:pt x="0" y="122237"/>
                </a:moveTo>
                <a:lnTo>
                  <a:pt x="454025" y="0"/>
                </a:lnTo>
                <a:lnTo>
                  <a:pt x="454025" y="57150"/>
                </a:lnTo>
                <a:lnTo>
                  <a:pt x="0" y="179387"/>
                </a:lnTo>
                <a:close/>
              </a:path>
            </a:pathLst>
          </a:custGeom>
          <a:ln>
            <a:noFill/>
          </a:ln>
          <a:effectLst/>
          <a:extLs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FF0000"/>
              </a:solidFill>
              <a:effectLst/>
              <a:latin typeface="Arial" charset="0"/>
            </a:endParaRPr>
          </a:p>
        </p:txBody>
      </p:sp>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305" y="1562673"/>
            <a:ext cx="8257862" cy="4678384"/>
          </a:xfrm>
          <a:prstGeom prst="rect">
            <a:avLst/>
          </a:prstGeom>
        </p:spPr>
      </p:pic>
      <p:sp>
        <p:nvSpPr>
          <p:cNvPr id="31" name="Rectangle 30"/>
          <p:cNvSpPr/>
          <p:nvPr>
            <p:custDataLst>
              <p:tags r:id="rId9"/>
            </p:custDataLst>
          </p:nvPr>
        </p:nvSpPr>
        <p:spPr bwMode="auto">
          <a:xfrm>
            <a:off x="304255" y="6060130"/>
            <a:ext cx="1512168" cy="206638"/>
          </a:xfrm>
          <a:prstGeom prst="rect">
            <a:avLst/>
          </a:prstGeom>
          <a:noFill/>
          <a:ln w="9525" cap="flat" cmpd="sng" algn="ctr">
            <a:no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spAutoFit/>
          </a:bodyPr>
          <a:lstStyle/>
          <a:p>
            <a:pPr>
              <a:spcBef>
                <a:spcPct val="50000"/>
              </a:spcBef>
            </a:pPr>
            <a:r>
              <a:rPr lang="el-GR" sz="800" b="0" i="1" dirty="0">
                <a:solidFill>
                  <a:srgbClr val="000000"/>
                </a:solidFill>
                <a:latin typeface="Calibri" pitchFamily="34" charset="0"/>
              </a:rPr>
              <a:t>Πηγή</a:t>
            </a:r>
            <a:r>
              <a:rPr lang="en-US" sz="800" b="0" i="1" dirty="0">
                <a:solidFill>
                  <a:srgbClr val="000000"/>
                </a:solidFill>
                <a:latin typeface="Calibri" pitchFamily="34" charset="0"/>
              </a:rPr>
              <a:t>: KBC Energy Economics</a:t>
            </a:r>
            <a:endParaRPr lang="en-US" sz="700" b="0" i="1" dirty="0">
              <a:solidFill>
                <a:srgbClr val="000000"/>
              </a:solidFill>
              <a:latin typeface="Calibri" pitchFamily="34" charset="0"/>
            </a:endParaRPr>
          </a:p>
        </p:txBody>
      </p:sp>
    </p:spTree>
    <p:extLst>
      <p:ext uri="{BB962C8B-B14F-4D97-AF65-F5344CB8AC3E}">
        <p14:creationId xmlns:p14="http://schemas.microsoft.com/office/powerpoint/2010/main" val="3777864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549593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62"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1299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noAutofit/>
          </a:bodyPr>
          <a:lstStyle/>
          <a:p>
            <a:pPr algn="ctr"/>
            <a:endParaRPr kumimoji="0" lang="en-US" u="none" strike="noStrike" cap="none" normalizeH="0" dirty="0" smtClean="0">
              <a:ln>
                <a:noFill/>
              </a:ln>
              <a:solidFill>
                <a:srgbClr val="FF0000"/>
              </a:solidFill>
              <a:effectLst/>
              <a:latin typeface="Arial" panose="020B0604020202020204" pitchFamily="34" charset="0"/>
              <a:sym typeface="Arial" panose="020B0604020202020204" pitchFamily="34" charset="0"/>
            </a:endParaRPr>
          </a:p>
        </p:txBody>
      </p:sp>
      <p:sp>
        <p:nvSpPr>
          <p:cNvPr id="13" name="Title 1"/>
          <p:cNvSpPr>
            <a:spLocks noGrp="1"/>
          </p:cNvSpPr>
          <p:nvPr>
            <p:ph type="title"/>
            <p:custDataLst>
              <p:tags r:id="rId4"/>
            </p:custDataLst>
          </p:nvPr>
        </p:nvSpPr>
        <p:spPr>
          <a:xfrm>
            <a:off x="119064" y="230194"/>
            <a:ext cx="8842374" cy="954107"/>
          </a:xfrm>
        </p:spPr>
        <p:txBody>
          <a:bodyPr/>
          <a:lstStyle/>
          <a:p>
            <a:r>
              <a:rPr lang="el-GR" sz="2200" dirty="0" smtClean="0">
                <a:solidFill>
                  <a:srgbClr val="003882"/>
                </a:solidFill>
              </a:rPr>
              <a:t>ΕΥΡΩΠΑΙΚΟΣ ΚΛΑΔΟΣ ΔΙΥΛΙΣΗΣ – </a:t>
            </a:r>
            <a:r>
              <a:rPr lang="el-GR" sz="2200" dirty="0">
                <a:solidFill>
                  <a:srgbClr val="003882"/>
                </a:solidFill>
              </a:rPr>
              <a:t>ΚΥΡΙΕΣ ΠΡΟΚΛΗΣΕΙΣ</a:t>
            </a:r>
            <a:r>
              <a:rPr lang="el-GR" sz="1800" dirty="0"/>
              <a:t/>
            </a:r>
            <a:br>
              <a:rPr lang="el-GR" sz="1800" dirty="0"/>
            </a:br>
            <a:r>
              <a:rPr lang="el-GR" sz="2000" dirty="0"/>
              <a:t>Η διυλιστική δυναμικότητα στην Ευρώπη έχει μειωθεί κατά 2,6mbpd από το 2008, ~40% της παγκόσμιας δυναμικότητας που αποσύρθηκε</a:t>
            </a:r>
            <a:endParaRPr lang="el-GR" sz="2400" dirty="0"/>
          </a:p>
        </p:txBody>
      </p:sp>
      <p:cxnSp>
        <p:nvCxnSpPr>
          <p:cNvPr id="14" name="Straight Connector 13"/>
          <p:cNvCxnSpPr/>
          <p:nvPr>
            <p:custDataLst>
              <p:tags r:id="rId5"/>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95" descr="elpengri"/>
          <p:cNvPicPr>
            <a:picLocks noChangeAspect="1" noChangeArrowheads="1"/>
          </p:cNvPicPr>
          <p:nvPr>
            <p:custDataLst>
              <p:tags r:id="rId6"/>
            </p:custDataLst>
          </p:nvPr>
        </p:nvPicPr>
        <p:blipFill>
          <a:blip r:embed="rId41"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3"/>
          <p:cNvSpPr txBox="1">
            <a:spLocks noGrp="1"/>
          </p:cNvSpPr>
          <p:nvPr>
            <p:custDataLst>
              <p:tags r:id="rId7"/>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6</a:t>
            </a:fld>
            <a:endParaRPr lang="en-US" sz="1000" b="0" dirty="0">
              <a:solidFill>
                <a:schemeClr val="tx1"/>
              </a:solidFill>
            </a:endParaRPr>
          </a:p>
        </p:txBody>
      </p:sp>
      <p:sp useBgFill="1">
        <p:nvSpPr>
          <p:cNvPr id="34" name="Freeform 33"/>
          <p:cNvSpPr/>
          <p:nvPr>
            <p:custDataLst>
              <p:tags r:id="rId8"/>
            </p:custDataLst>
          </p:nvPr>
        </p:nvSpPr>
        <p:spPr bwMode="auto">
          <a:xfrm>
            <a:off x="7793038" y="2125663"/>
            <a:ext cx="454026" cy="179388"/>
          </a:xfrm>
          <a:custGeom>
            <a:avLst/>
            <a:gdLst/>
            <a:ahLst/>
            <a:cxnLst/>
            <a:rect l="0" t="0" r="0" b="0"/>
            <a:pathLst>
              <a:path w="454026" h="179388">
                <a:moveTo>
                  <a:pt x="0" y="122237"/>
                </a:moveTo>
                <a:lnTo>
                  <a:pt x="454025" y="0"/>
                </a:lnTo>
                <a:lnTo>
                  <a:pt x="454025" y="57150"/>
                </a:lnTo>
                <a:lnTo>
                  <a:pt x="0" y="179387"/>
                </a:lnTo>
                <a:close/>
              </a:path>
            </a:pathLst>
          </a:custGeom>
          <a:ln>
            <a:noFill/>
          </a:ln>
          <a:effectLst/>
          <a:extLs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400" b="1" i="0" u="none" strike="noStrike" cap="none" normalizeH="0" baseline="0" smtClean="0">
              <a:ln>
                <a:noFill/>
              </a:ln>
              <a:solidFill>
                <a:srgbClr val="FF0000"/>
              </a:solidFill>
              <a:effectLst/>
              <a:latin typeface="Arial" charset="0"/>
            </a:endParaRPr>
          </a:p>
        </p:txBody>
      </p:sp>
      <p:sp>
        <p:nvSpPr>
          <p:cNvPr id="11" name="Rectangle 10"/>
          <p:cNvSpPr/>
          <p:nvPr>
            <p:custDataLst>
              <p:tags r:id="rId9"/>
            </p:custDataLst>
          </p:nvPr>
        </p:nvSpPr>
        <p:spPr bwMode="auto">
          <a:xfrm>
            <a:off x="376266" y="1882962"/>
            <a:ext cx="3821537" cy="3147992"/>
          </a:xfrm>
          <a:prstGeom prst="rect">
            <a:avLst/>
          </a:prstGeom>
          <a:noFill/>
          <a:ln w="9525" cap="flat" cmpd="sng" algn="ctr">
            <a:solidFill>
              <a:schemeClr val="bg1">
                <a:lumMod val="65000"/>
                <a:alpha val="72000"/>
              </a:schemeClr>
            </a:solid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noAutofit/>
          </a:bodyPr>
          <a:lstStyle/>
          <a:p>
            <a:pPr algn="ctr">
              <a:spcBef>
                <a:spcPct val="50000"/>
              </a:spcBef>
            </a:pPr>
            <a:endParaRPr lang="en-US" sz="1086">
              <a:solidFill>
                <a:srgbClr val="000000"/>
              </a:solidFill>
              <a:latin typeface="Calibri" pitchFamily="34" charset="0"/>
            </a:endParaRPr>
          </a:p>
        </p:txBody>
      </p:sp>
      <p:sp>
        <p:nvSpPr>
          <p:cNvPr id="12" name="Rectangle 11"/>
          <p:cNvSpPr/>
          <p:nvPr>
            <p:custDataLst>
              <p:tags r:id="rId10"/>
            </p:custDataLst>
          </p:nvPr>
        </p:nvSpPr>
        <p:spPr bwMode="auto">
          <a:xfrm>
            <a:off x="376266" y="1811155"/>
            <a:ext cx="3821537" cy="224351"/>
          </a:xfrm>
          <a:prstGeom prst="rect">
            <a:avLst/>
          </a:prstGeom>
          <a:solidFill>
            <a:srgbClr val="005482"/>
          </a:solidFill>
          <a:ln w="9525" cap="flat" cmpd="sng" algn="ctr">
            <a:no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noAutofit/>
          </a:bodyPr>
          <a:lstStyle/>
          <a:p>
            <a:pPr algn="ctr">
              <a:spcBef>
                <a:spcPct val="50000"/>
              </a:spcBef>
            </a:pPr>
            <a:r>
              <a:rPr lang="el-GR" sz="1086" dirty="0">
                <a:solidFill>
                  <a:srgbClr val="FFFFFF"/>
                </a:solidFill>
                <a:latin typeface="Calibri" pitchFamily="34" charset="0"/>
              </a:rPr>
              <a:t>Τύπος  Κλεισίματος  (</a:t>
            </a:r>
            <a:r>
              <a:rPr lang="el-GR" sz="1086" i="1" dirty="0">
                <a:solidFill>
                  <a:srgbClr val="FFFFFF"/>
                </a:solidFill>
                <a:latin typeface="Calibri" pitchFamily="34" charset="0"/>
              </a:rPr>
              <a:t>% βάσει δυναμικότητας</a:t>
            </a:r>
            <a:r>
              <a:rPr lang="el-GR" sz="1086" dirty="0">
                <a:solidFill>
                  <a:srgbClr val="FFFFFF"/>
                </a:solidFill>
                <a:latin typeface="Calibri" pitchFamily="34" charset="0"/>
              </a:rPr>
              <a:t>)</a:t>
            </a:r>
            <a:endParaRPr lang="en-US" sz="1086" dirty="0">
              <a:solidFill>
                <a:srgbClr val="FFFFFF"/>
              </a:solidFill>
              <a:latin typeface="Calibri" pitchFamily="34" charset="0"/>
            </a:endParaRPr>
          </a:p>
        </p:txBody>
      </p:sp>
      <p:sp>
        <p:nvSpPr>
          <p:cNvPr id="15" name="Rectangle 14"/>
          <p:cNvSpPr/>
          <p:nvPr>
            <p:custDataLst>
              <p:tags r:id="rId11"/>
            </p:custDataLst>
          </p:nvPr>
        </p:nvSpPr>
        <p:spPr bwMode="auto">
          <a:xfrm>
            <a:off x="343236" y="4839948"/>
            <a:ext cx="776945" cy="180927"/>
          </a:xfrm>
          <a:prstGeom prst="rect">
            <a:avLst/>
          </a:prstGeom>
          <a:noFill/>
          <a:ln w="9525" cap="flat" cmpd="sng" algn="ctr">
            <a:no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spAutoFit/>
          </a:bodyPr>
          <a:lstStyle/>
          <a:p>
            <a:pPr>
              <a:spcBef>
                <a:spcPct val="50000"/>
              </a:spcBef>
            </a:pPr>
            <a:r>
              <a:rPr lang="el-GR" sz="633" b="0" i="1" dirty="0">
                <a:solidFill>
                  <a:srgbClr val="000000"/>
                </a:solidFill>
                <a:latin typeface="Calibri" pitchFamily="34" charset="0"/>
              </a:rPr>
              <a:t>Πηγή</a:t>
            </a:r>
            <a:r>
              <a:rPr lang="en-US" sz="633" b="0" i="1" dirty="0">
                <a:solidFill>
                  <a:srgbClr val="000000"/>
                </a:solidFill>
                <a:latin typeface="Calibri" pitchFamily="34" charset="0"/>
              </a:rPr>
              <a:t>: HELPE MI</a:t>
            </a:r>
            <a:endParaRPr lang="en-US" sz="452" b="0" i="1" dirty="0">
              <a:solidFill>
                <a:srgbClr val="000000"/>
              </a:solidFill>
              <a:latin typeface="Calibri" pitchFamily="34" charset="0"/>
            </a:endParaRPr>
          </a:p>
        </p:txBody>
      </p:sp>
      <p:graphicFrame>
        <p:nvGraphicFramePr>
          <p:cNvPr id="16" name="Object 15"/>
          <p:cNvGraphicFramePr>
            <a:graphicFrameLocks/>
          </p:cNvGraphicFramePr>
          <p:nvPr>
            <p:custDataLst>
              <p:tags r:id="rId12"/>
            </p:custDataLst>
            <p:extLst/>
          </p:nvPr>
        </p:nvGraphicFramePr>
        <p:xfrm>
          <a:off x="1344217" y="2257790"/>
          <a:ext cx="2557531" cy="2536733"/>
        </p:xfrm>
        <a:graphic>
          <a:graphicData uri="http://schemas.openxmlformats.org/presentationml/2006/ole">
            <mc:AlternateContent xmlns:mc="http://schemas.openxmlformats.org/markup-compatibility/2006">
              <mc:Choice xmlns:v="urn:schemas-microsoft-com:vml" Requires="v">
                <p:oleObj spid="_x0000_s218163" name="Chart" r:id="rId42" imgW="2828832" imgH="2800440" progId="MSGraph.Chart.8">
                  <p:embed followColorScheme="full"/>
                </p:oleObj>
              </mc:Choice>
              <mc:Fallback>
                <p:oleObj name="Chart" r:id="rId42" imgW="2828832" imgH="2800440" progId="MSGraph.Chart.8">
                  <p:embed followColorScheme="full"/>
                  <p:pic>
                    <p:nvPicPr>
                      <p:cNvPr id="0" name=""/>
                      <p:cNvPicPr/>
                      <p:nvPr/>
                    </p:nvPicPr>
                    <p:blipFill>
                      <a:blip r:embed="rId43"/>
                      <a:stretch>
                        <a:fillRect/>
                      </a:stretch>
                    </p:blipFill>
                    <p:spPr>
                      <a:xfrm>
                        <a:off x="1344217" y="2257790"/>
                        <a:ext cx="2557531" cy="2536733"/>
                      </a:xfrm>
                      <a:prstGeom prst="rect">
                        <a:avLst/>
                      </a:prstGeom>
                    </p:spPr>
                  </p:pic>
                </p:oleObj>
              </mc:Fallback>
            </mc:AlternateContent>
          </a:graphicData>
        </a:graphic>
      </p:graphicFrame>
      <p:sp>
        <p:nvSpPr>
          <p:cNvPr id="18" name="Text Placeholder 30"/>
          <p:cNvSpPr>
            <a:spLocks noGrp="1"/>
          </p:cNvSpPr>
          <p:nvPr>
            <p:custDataLst>
              <p:tags r:id="rId13"/>
            </p:custDataLst>
          </p:nvPr>
        </p:nvSpPr>
        <p:spPr bwMode="auto">
          <a:xfrm>
            <a:off x="1696068" y="4703517"/>
            <a:ext cx="703703" cy="13786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lgn="r">
              <a:spcBef>
                <a:spcPct val="0"/>
              </a:spcBef>
              <a:buClr>
                <a:srgbClr val="000000"/>
              </a:buClr>
              <a:buNone/>
            </a:pPr>
            <a:fld id="{55E98388-C334-478F-BFFB-1F7D5A877E35}" type="datetime'''''''''T''a''n''''k'''' Far''''''''m ''''[1''0'''']'">
              <a:rPr lang="en-US" sz="1000" b="0">
                <a:solidFill>
                  <a:srgbClr val="000000"/>
                </a:solidFill>
                <a:latin typeface="Calibri"/>
                <a:sym typeface="Calibri"/>
              </a:rPr>
              <a:pPr marL="0" indent="0" algn="r">
                <a:spcBef>
                  <a:spcPct val="0"/>
                </a:spcBef>
                <a:buClr>
                  <a:srgbClr val="000000"/>
                </a:buClr>
                <a:buNone/>
              </a:pPr>
              <a:t>Tank Farm [10]</a:t>
            </a:fld>
            <a:endParaRPr lang="en-US" sz="1000" b="0" dirty="0">
              <a:solidFill>
                <a:srgbClr val="000000"/>
              </a:solidFill>
              <a:latin typeface="Calibri"/>
              <a:cs typeface="Calibri"/>
              <a:sym typeface="Calibri"/>
            </a:endParaRPr>
          </a:p>
        </p:txBody>
      </p:sp>
      <p:sp>
        <p:nvSpPr>
          <p:cNvPr id="20" name="Text Placeholder 27"/>
          <p:cNvSpPr>
            <a:spLocks noGrp="1"/>
          </p:cNvSpPr>
          <p:nvPr>
            <p:custDataLst>
              <p:tags r:id="rId14"/>
            </p:custDataLst>
          </p:nvPr>
        </p:nvSpPr>
        <p:spPr bwMode="gray">
          <a:xfrm>
            <a:off x="2776036" y="4498150"/>
            <a:ext cx="231217" cy="137868"/>
          </a:xfrm>
          <a:prstGeom prst="rect">
            <a:avLst/>
          </a:prstGeom>
          <a:noFill/>
          <a:extLst>
            <a:ext uri="{909E8E84-426E-40DD-AFC4-6F175D3DCCD1}">
              <a14:hiddenFill xmlns:a14="http://schemas.microsoft.com/office/drawing/2010/main">
                <a:solidFill>
                  <a:srgbClr val="364D6E"/>
                </a:solidFill>
              </a14:hiddenFill>
            </a:ext>
          </a:extLst>
        </p:spPr>
        <p:txBody>
          <a:bodyPr wrap="none" lIns="15798" tIns="0" rIns="15798"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lgn="ctr">
              <a:spcBef>
                <a:spcPct val="0"/>
              </a:spcBef>
              <a:buClr>
                <a:srgbClr val="000000"/>
              </a:buClr>
              <a:buNone/>
            </a:pPr>
            <a:fld id="{B4AA3000-3BFA-425B-AB95-C40D54EE1FDE}" type="datetime'''''''''''''''''''4''''''''''''''''''9''''''''''''''''''%'">
              <a:rPr lang="en-US" sz="905" b="0">
                <a:solidFill>
                  <a:srgbClr val="FFFFFF"/>
                </a:solidFill>
                <a:latin typeface="Calibri"/>
                <a:sym typeface="Calibri"/>
              </a:rPr>
              <a:pPr marL="0" indent="0" algn="ctr">
                <a:spcBef>
                  <a:spcPct val="0"/>
                </a:spcBef>
                <a:buClr>
                  <a:srgbClr val="000000"/>
                </a:buClr>
                <a:buNone/>
              </a:pPr>
              <a:t>49%</a:t>
            </a:fld>
            <a:endParaRPr lang="en-US" sz="905" b="0">
              <a:solidFill>
                <a:srgbClr val="FFFFFF"/>
              </a:solidFill>
              <a:latin typeface="Calibri"/>
              <a:cs typeface="Calibri"/>
              <a:sym typeface="Calibri"/>
            </a:endParaRPr>
          </a:p>
        </p:txBody>
      </p:sp>
      <p:sp>
        <p:nvSpPr>
          <p:cNvPr id="21" name="Text Placeholder 29"/>
          <p:cNvSpPr>
            <a:spLocks noGrp="1"/>
          </p:cNvSpPr>
          <p:nvPr>
            <p:custDataLst>
              <p:tags r:id="rId15"/>
            </p:custDataLst>
          </p:nvPr>
        </p:nvSpPr>
        <p:spPr bwMode="auto">
          <a:xfrm>
            <a:off x="3188204" y="2328162"/>
            <a:ext cx="506954" cy="13786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spcBef>
                <a:spcPct val="0"/>
              </a:spcBef>
              <a:buClr>
                <a:srgbClr val="000000"/>
              </a:buClr>
              <a:buNone/>
            </a:pPr>
            <a:fld id="{1A855554-BFEF-4ED3-97B7-7A90D020A4FE}" type="datetime'C''''''''l''''''o''''su''''''re ''''[''''''7'''''''''''']'''">
              <a:rPr lang="en-US" sz="1000" b="0">
                <a:solidFill>
                  <a:srgbClr val="000000"/>
                </a:solidFill>
                <a:latin typeface="Calibri"/>
                <a:sym typeface="Calibri"/>
              </a:rPr>
              <a:pPr marL="0" indent="0">
                <a:spcBef>
                  <a:spcPct val="0"/>
                </a:spcBef>
                <a:buClr>
                  <a:srgbClr val="000000"/>
                </a:buClr>
                <a:buNone/>
              </a:pPr>
              <a:t>Closure [7]</a:t>
            </a:fld>
            <a:endParaRPr lang="en-US" sz="1000" b="0" dirty="0">
              <a:solidFill>
                <a:srgbClr val="000000"/>
              </a:solidFill>
              <a:latin typeface="Calibri"/>
              <a:cs typeface="Calibri"/>
              <a:sym typeface="Calibri"/>
            </a:endParaRPr>
          </a:p>
        </p:txBody>
      </p:sp>
      <p:sp>
        <p:nvSpPr>
          <p:cNvPr id="22" name="Text Placeholder 26"/>
          <p:cNvSpPr>
            <a:spLocks noGrp="1"/>
          </p:cNvSpPr>
          <p:nvPr>
            <p:custDataLst>
              <p:tags r:id="rId16"/>
            </p:custDataLst>
          </p:nvPr>
        </p:nvSpPr>
        <p:spPr bwMode="gray">
          <a:xfrm>
            <a:off x="3178152" y="2645545"/>
            <a:ext cx="231217" cy="137868"/>
          </a:xfrm>
          <a:prstGeom prst="rect">
            <a:avLst/>
          </a:prstGeom>
          <a:noFill/>
          <a:extLst>
            <a:ext uri="{909E8E84-426E-40DD-AFC4-6F175D3DCCD1}">
              <a14:hiddenFill xmlns:a14="http://schemas.microsoft.com/office/drawing/2010/main">
                <a:solidFill>
                  <a:srgbClr val="BD806A"/>
                </a:solidFill>
              </a14:hiddenFill>
            </a:ext>
          </a:extLst>
        </p:spPr>
        <p:txBody>
          <a:bodyPr wrap="none" lIns="15798" tIns="0" rIns="15798"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lgn="ctr">
              <a:spcBef>
                <a:spcPct val="0"/>
              </a:spcBef>
              <a:buClr>
                <a:srgbClr val="000000"/>
              </a:buClr>
              <a:buNone/>
            </a:pPr>
            <a:fld id="{1CA1A9B6-7936-4C75-9AEA-2AE56490330F}" type="datetime'''''''''22''''''''''''''''''''''''%'''''''''''''''">
              <a:rPr lang="en-US" sz="905" b="0">
                <a:solidFill>
                  <a:srgbClr val="FFFFFF"/>
                </a:solidFill>
                <a:latin typeface="Calibri"/>
                <a:sym typeface="Calibri"/>
              </a:rPr>
              <a:pPr marL="0" indent="0" algn="ctr">
                <a:spcBef>
                  <a:spcPct val="0"/>
                </a:spcBef>
                <a:buClr>
                  <a:srgbClr val="000000"/>
                </a:buClr>
                <a:buNone/>
              </a:pPr>
              <a:t>22%</a:t>
            </a:fld>
            <a:endParaRPr lang="en-US" sz="905" b="0" dirty="0">
              <a:solidFill>
                <a:srgbClr val="FFFFFF"/>
              </a:solidFill>
              <a:latin typeface="Calibri"/>
              <a:cs typeface="Calibri"/>
              <a:sym typeface="Calibri"/>
            </a:endParaRPr>
          </a:p>
        </p:txBody>
      </p:sp>
      <p:sp>
        <p:nvSpPr>
          <p:cNvPr id="23" name="Rectangle 22"/>
          <p:cNvSpPr/>
          <p:nvPr>
            <p:custDataLst>
              <p:tags r:id="rId17"/>
            </p:custDataLst>
          </p:nvPr>
        </p:nvSpPr>
        <p:spPr bwMode="auto">
          <a:xfrm>
            <a:off x="1081405" y="2227633"/>
            <a:ext cx="1269537" cy="1378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fld id="{C2B417D5-83DF-41C5-923A-373F8A974F65}" type="datetime'Base'''' ''''oi''l - P''e''t''ro''''''''ch''emic''al ''[3]'">
              <a:rPr lang="en-US" sz="1000" b="0">
                <a:solidFill>
                  <a:srgbClr val="000000"/>
                </a:solidFill>
                <a:latin typeface="Calibri" pitchFamily="34" charset="0"/>
              </a:rPr>
              <a:pPr algn="r"/>
              <a:t>Base oil - Petrochemical [3]</a:t>
            </a:fld>
            <a:endParaRPr lang="el-GR" sz="1000" b="0" dirty="0">
              <a:solidFill>
                <a:srgbClr val="000000"/>
              </a:solidFill>
              <a:latin typeface="Calibri"/>
              <a:sym typeface="Calibri"/>
            </a:endParaRPr>
          </a:p>
        </p:txBody>
      </p:sp>
      <p:sp>
        <p:nvSpPr>
          <p:cNvPr id="24" name="Rectangle 23"/>
          <p:cNvSpPr/>
          <p:nvPr>
            <p:custDataLst>
              <p:tags r:id="rId18"/>
            </p:custDataLst>
          </p:nvPr>
        </p:nvSpPr>
        <p:spPr bwMode="gray">
          <a:xfrm>
            <a:off x="2251849" y="2424382"/>
            <a:ext cx="172335" cy="1378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Lst>
        </p:spPr>
        <p:txBody>
          <a:bodyPr vert="horz" wrap="none" lIns="15798" tIns="0" rIns="15798" bIns="0" numCol="1" rtlCol="0" anchor="ctr" anchorCtr="0" compatLnSpc="1">
            <a:prstTxWarp prst="textNoShape">
              <a:avLst/>
            </a:prstTxWarp>
            <a:noAutofit/>
          </a:bodyPr>
          <a:lstStyle/>
          <a:p>
            <a:pPr algn="ctr"/>
            <a:fld id="{0396031A-C04E-4C5B-81DD-31F1090DEBDB}" type="datetime'9''''''''''''''''''''''''''''%'''''''''''''''">
              <a:rPr lang="en-US" sz="905" b="0">
                <a:solidFill>
                  <a:srgbClr val="FFFFFF"/>
                </a:solidFill>
                <a:latin typeface="Calibri" pitchFamily="34" charset="0"/>
              </a:rPr>
              <a:pPr algn="ctr"/>
              <a:t>9%</a:t>
            </a:fld>
            <a:endParaRPr lang="el-GR" sz="905" b="0">
              <a:solidFill>
                <a:srgbClr val="FFFFFF"/>
              </a:solidFill>
              <a:latin typeface="Calibri"/>
              <a:sym typeface="Calibri"/>
            </a:endParaRPr>
          </a:p>
        </p:txBody>
      </p:sp>
      <p:sp>
        <p:nvSpPr>
          <p:cNvPr id="25" name="Text Placeholder 33"/>
          <p:cNvSpPr>
            <a:spLocks noGrp="1"/>
          </p:cNvSpPr>
          <p:nvPr>
            <p:custDataLst>
              <p:tags r:id="rId19"/>
            </p:custDataLst>
          </p:nvPr>
        </p:nvSpPr>
        <p:spPr bwMode="auto">
          <a:xfrm>
            <a:off x="835827" y="2911230"/>
            <a:ext cx="686469" cy="13786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lgn="r">
              <a:spcBef>
                <a:spcPct val="0"/>
              </a:spcBef>
              <a:buClr>
                <a:srgbClr val="000000"/>
              </a:buClr>
              <a:buNone/>
            </a:pPr>
            <a:fld id="{9564C749-8D46-4C57-80AA-32F8AA19E3A0}" type="datetime'''D''''o''w''nsi''''z''in''g ''[''''4'''']'''''''">
              <a:rPr lang="en-US" sz="1000" b="0">
                <a:solidFill>
                  <a:srgbClr val="000000"/>
                </a:solidFill>
                <a:latin typeface="Calibri"/>
                <a:sym typeface="Calibri"/>
              </a:rPr>
              <a:pPr marL="0" indent="0" algn="r">
                <a:spcBef>
                  <a:spcPct val="0"/>
                </a:spcBef>
                <a:buClr>
                  <a:srgbClr val="000000"/>
                </a:buClr>
                <a:buNone/>
              </a:pPr>
              <a:t>Downsizing [4]</a:t>
            </a:fld>
            <a:endParaRPr lang="en-US" sz="1000" b="0">
              <a:solidFill>
                <a:srgbClr val="000000"/>
              </a:solidFill>
              <a:latin typeface="Calibri"/>
              <a:cs typeface="Calibri"/>
              <a:sym typeface="Calibri"/>
            </a:endParaRPr>
          </a:p>
        </p:txBody>
      </p:sp>
      <p:sp>
        <p:nvSpPr>
          <p:cNvPr id="26" name="Text Placeholder 32"/>
          <p:cNvSpPr>
            <a:spLocks noGrp="1"/>
          </p:cNvSpPr>
          <p:nvPr>
            <p:custDataLst>
              <p:tags r:id="rId20"/>
            </p:custDataLst>
          </p:nvPr>
        </p:nvSpPr>
        <p:spPr bwMode="gray">
          <a:xfrm>
            <a:off x="1651547" y="2885379"/>
            <a:ext cx="231217" cy="137868"/>
          </a:xfrm>
          <a:prstGeom prst="rect">
            <a:avLst/>
          </a:prstGeom>
          <a:noFill/>
          <a:extLst>
            <a:ext uri="{909E8E84-426E-40DD-AFC4-6F175D3DCCD1}">
              <a14:hiddenFill xmlns:a14="http://schemas.microsoft.com/office/drawing/2010/main">
                <a:solidFill>
                  <a:srgbClr val="007770"/>
                </a:solidFill>
              </a14:hiddenFill>
            </a:ext>
          </a:extLst>
        </p:spPr>
        <p:txBody>
          <a:bodyPr wrap="none" lIns="15798" tIns="0" rIns="15798"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lgn="ctr">
              <a:spcBef>
                <a:spcPct val="0"/>
              </a:spcBef>
              <a:buClr>
                <a:srgbClr val="000000"/>
              </a:buClr>
              <a:buNone/>
            </a:pPr>
            <a:fld id="{60A4EF97-0D31-4A5A-8A9C-938B3DE36916}" type="datetime'''1''''''''''''4''%'''''''''''''''''''''''''''''''''''''''''">
              <a:rPr lang="en-US" sz="905" b="0">
                <a:solidFill>
                  <a:srgbClr val="FFFFFF"/>
                </a:solidFill>
                <a:latin typeface="Calibri"/>
                <a:sym typeface="Calibri"/>
              </a:rPr>
              <a:pPr marL="0" indent="0" algn="ctr">
                <a:spcBef>
                  <a:spcPct val="0"/>
                </a:spcBef>
                <a:buClr>
                  <a:srgbClr val="000000"/>
                </a:buClr>
                <a:buNone/>
              </a:pPr>
              <a:t>14%</a:t>
            </a:fld>
            <a:endParaRPr lang="en-US" sz="905" b="0">
              <a:solidFill>
                <a:srgbClr val="FFFFFF"/>
              </a:solidFill>
              <a:latin typeface="Calibri"/>
              <a:cs typeface="Calibri"/>
              <a:sym typeface="Calibri"/>
            </a:endParaRPr>
          </a:p>
        </p:txBody>
      </p:sp>
      <p:sp>
        <p:nvSpPr>
          <p:cNvPr id="27" name="Text Placeholder 31"/>
          <p:cNvSpPr>
            <a:spLocks noGrp="1"/>
          </p:cNvSpPr>
          <p:nvPr>
            <p:custDataLst>
              <p:tags r:id="rId21"/>
            </p:custDataLst>
          </p:nvPr>
        </p:nvSpPr>
        <p:spPr bwMode="auto">
          <a:xfrm>
            <a:off x="666364" y="3531637"/>
            <a:ext cx="749659" cy="137868"/>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77800" indent="-177800" algn="l" defTabSz="893763"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47663" indent="-168275" algn="l" defTabSz="893763"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defRPr>
            </a:lvl2pPr>
            <a:lvl3pPr marL="2227263" indent="11113" algn="l" defTabSz="893763"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Book Antiqua" pitchFamily="18" charset="0"/>
              </a:defRPr>
            </a:lvl3pPr>
            <a:lvl4pPr marL="2349500" indent="-977900" algn="l" defTabSz="893763" rtl="0" eaLnBrk="0" fontAlgn="base" hangingPunct="0">
              <a:lnSpc>
                <a:spcPct val="90000"/>
              </a:lnSpc>
              <a:spcBef>
                <a:spcPct val="40000"/>
              </a:spcBef>
              <a:spcAft>
                <a:spcPct val="0"/>
              </a:spcAft>
              <a:buClr>
                <a:srgbClr val="0B1F65"/>
              </a:buClr>
              <a:defRPr sz="1600">
                <a:solidFill>
                  <a:schemeClr val="tx1"/>
                </a:solidFill>
                <a:latin typeface="Book Antiqua" pitchFamily="18" charset="0"/>
              </a:defRPr>
            </a:lvl4pPr>
            <a:lvl5pPr marL="2462213" indent="-633413" algn="l" defTabSz="893763"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Book Antiqua" pitchFamily="18" charset="0"/>
              </a:defRPr>
            </a:lvl5pPr>
            <a:lvl6pPr marL="29194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6pPr>
            <a:lvl7pPr marL="33766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7pPr>
            <a:lvl8pPr marL="38338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8pPr>
            <a:lvl9pPr marL="4291013" algn="l" defTabSz="893763" rtl="0" fontAlgn="base">
              <a:lnSpc>
                <a:spcPct val="90000"/>
              </a:lnSpc>
              <a:spcBef>
                <a:spcPct val="0"/>
              </a:spcBef>
              <a:spcAft>
                <a:spcPct val="40000"/>
              </a:spcAft>
              <a:buClr>
                <a:schemeClr val="tx1"/>
              </a:buClr>
              <a:buSzPct val="40000"/>
              <a:buFont typeface="Arial" pitchFamily="34" charset="0"/>
              <a:defRPr sz="1600">
                <a:solidFill>
                  <a:schemeClr val="tx1"/>
                </a:solidFill>
                <a:latin typeface="Book Antiqua" pitchFamily="18" charset="0"/>
              </a:defRPr>
            </a:lvl9pPr>
          </a:lstStyle>
          <a:p>
            <a:pPr marL="0" indent="0" algn="r">
              <a:spcBef>
                <a:spcPct val="0"/>
              </a:spcBef>
              <a:buClr>
                <a:srgbClr val="000000"/>
              </a:buClr>
              <a:buNone/>
            </a:pPr>
            <a:fld id="{26611EA1-2619-4F69-BA36-9550F2608775}" type="datetime'Bio''''''''''f''''ue''''l ''''''pla''nt'''''''''' ''[''''2]'''">
              <a:rPr lang="en-US" sz="1000" b="0">
                <a:solidFill>
                  <a:srgbClr val="000000"/>
                </a:solidFill>
                <a:latin typeface="Calibri"/>
                <a:sym typeface="Calibri"/>
              </a:rPr>
              <a:pPr marL="0" indent="0" algn="r">
                <a:spcBef>
                  <a:spcPct val="0"/>
                </a:spcBef>
                <a:buClr>
                  <a:srgbClr val="000000"/>
                </a:buClr>
                <a:buNone/>
              </a:pPr>
              <a:t>Biofuel plant [2]</a:t>
            </a:fld>
            <a:endParaRPr lang="en-US" sz="1000" b="0">
              <a:solidFill>
                <a:srgbClr val="000000"/>
              </a:solidFill>
              <a:latin typeface="Calibri"/>
              <a:cs typeface="Calibri"/>
              <a:sym typeface="Calibri"/>
            </a:endParaRPr>
          </a:p>
        </p:txBody>
      </p:sp>
      <p:sp>
        <p:nvSpPr>
          <p:cNvPr id="29" name="Rectangle 28"/>
          <p:cNvSpPr/>
          <p:nvPr>
            <p:custDataLst>
              <p:tags r:id="rId22"/>
            </p:custDataLst>
          </p:nvPr>
        </p:nvSpPr>
        <p:spPr bwMode="gray">
          <a:xfrm>
            <a:off x="1463415" y="3521583"/>
            <a:ext cx="172335" cy="1378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15798" tIns="0" rIns="15798" bIns="0" numCol="1" rtlCol="0" anchor="ctr" anchorCtr="0" compatLnSpc="1">
            <a:prstTxWarp prst="textNoShape">
              <a:avLst/>
            </a:prstTxWarp>
            <a:noAutofit/>
          </a:bodyPr>
          <a:lstStyle/>
          <a:p>
            <a:pPr algn="ctr"/>
            <a:fld id="{00B617BF-6A41-4873-963D-0CBC77499BC7}" type="datetime'''7''''''''%'''''''''''''''''''''''">
              <a:rPr lang="en-GB" altLang="en-US" sz="905" b="0">
                <a:solidFill>
                  <a:srgbClr val="000000"/>
                </a:solidFill>
                <a:latin typeface="Calibri" pitchFamily="34" charset="0"/>
                <a:sym typeface="Calibri" panose="020F0502020204030204" pitchFamily="34" charset="0"/>
              </a:rPr>
              <a:pPr algn="ctr"/>
              <a:t>7%</a:t>
            </a:fld>
            <a:endParaRPr lang="en-GB" sz="905" b="0">
              <a:solidFill>
                <a:srgbClr val="000000"/>
              </a:solidFill>
              <a:latin typeface="Calibri" pitchFamily="34" charset="0"/>
              <a:sym typeface="Calibri" panose="020F0502020204030204" pitchFamily="34" charset="0"/>
            </a:endParaRPr>
          </a:p>
        </p:txBody>
      </p:sp>
      <p:graphicFrame>
        <p:nvGraphicFramePr>
          <p:cNvPr id="30" name="Object 29"/>
          <p:cNvGraphicFramePr>
            <a:graphicFrameLocks/>
          </p:cNvGraphicFramePr>
          <p:nvPr>
            <p:custDataLst>
              <p:tags r:id="rId23"/>
            </p:custDataLst>
            <p:extLst/>
          </p:nvPr>
        </p:nvGraphicFramePr>
        <p:xfrm>
          <a:off x="5376864" y="2257791"/>
          <a:ext cx="2385100" cy="2364387"/>
        </p:xfrm>
        <a:graphic>
          <a:graphicData uri="http://schemas.openxmlformats.org/presentationml/2006/ole">
            <mc:AlternateContent xmlns:mc="http://schemas.openxmlformats.org/markup-compatibility/2006">
              <mc:Choice xmlns:v="urn:schemas-microsoft-com:vml" Requires="v">
                <p:oleObj spid="_x0000_s218164" name="Chart" r:id="rId44" imgW="2638388" imgH="2609820" progId="MSGraph.Chart.8">
                  <p:embed followColorScheme="full"/>
                </p:oleObj>
              </mc:Choice>
              <mc:Fallback>
                <p:oleObj name="Chart" r:id="rId44" imgW="2638388" imgH="2609820" progId="MSGraph.Chart.8">
                  <p:embed followColorScheme="full"/>
                  <p:pic>
                    <p:nvPicPr>
                      <p:cNvPr id="0" name=""/>
                      <p:cNvPicPr/>
                      <p:nvPr/>
                    </p:nvPicPr>
                    <p:blipFill>
                      <a:blip r:embed="rId45"/>
                      <a:stretch>
                        <a:fillRect/>
                      </a:stretch>
                    </p:blipFill>
                    <p:spPr>
                      <a:xfrm>
                        <a:off x="5376864" y="2257791"/>
                        <a:ext cx="2385100" cy="2364387"/>
                      </a:xfrm>
                      <a:prstGeom prst="rect">
                        <a:avLst/>
                      </a:prstGeom>
                    </p:spPr>
                  </p:pic>
                </p:oleObj>
              </mc:Fallback>
            </mc:AlternateContent>
          </a:graphicData>
        </a:graphic>
      </p:graphicFrame>
      <p:sp>
        <p:nvSpPr>
          <p:cNvPr id="32" name="Rectangle 31"/>
          <p:cNvSpPr/>
          <p:nvPr>
            <p:custDataLst>
              <p:tags r:id="rId24"/>
            </p:custDataLst>
          </p:nvPr>
        </p:nvSpPr>
        <p:spPr bwMode="gray">
          <a:xfrm>
            <a:off x="7321380" y="2868146"/>
            <a:ext cx="183824"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hlink"/>
                </a:solidFill>
              </a14:hiddenFill>
            </a:ext>
          </a:extLst>
        </p:spPr>
        <p:txBody>
          <a:bodyPr vert="horz" wrap="none" lIns="12926" tIns="0" rIns="12926" bIns="0" numCol="1" rtlCol="0" anchor="ctr" anchorCtr="0" compatLnSpc="1">
            <a:prstTxWarp prst="textNoShape">
              <a:avLst/>
            </a:prstTxWarp>
            <a:noAutofit/>
          </a:bodyPr>
          <a:lstStyle/>
          <a:p>
            <a:pPr algn="ctr"/>
            <a:fld id="{4DD7514F-7DC6-48DC-9682-E561C737F24A}" type="datetime'''''''''''3''''''''''''''''''''''''''''''2''''''%'''''''''">
              <a:rPr lang="en-US" altLang="en-US" sz="724" b="0">
                <a:solidFill>
                  <a:srgbClr val="FFFFFF"/>
                </a:solidFill>
                <a:latin typeface="Calibri" pitchFamily="34" charset="0"/>
              </a:rPr>
              <a:pPr algn="ctr"/>
              <a:t>32%</a:t>
            </a:fld>
            <a:endParaRPr lang="el-GR" sz="724" b="0" dirty="0">
              <a:solidFill>
                <a:srgbClr val="FFFFFF"/>
              </a:solidFill>
              <a:latin typeface="Calibri"/>
              <a:sym typeface="Calibri"/>
            </a:endParaRPr>
          </a:p>
        </p:txBody>
      </p:sp>
      <p:sp>
        <p:nvSpPr>
          <p:cNvPr id="33" name="Rectangle 32"/>
          <p:cNvSpPr/>
          <p:nvPr>
            <p:custDataLst>
              <p:tags r:id="rId25"/>
            </p:custDataLst>
          </p:nvPr>
        </p:nvSpPr>
        <p:spPr bwMode="auto">
          <a:xfrm>
            <a:off x="5309365" y="2341086"/>
            <a:ext cx="764020"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fld id="{505E4F27-0C30-42D3-9269-EB529893679F}" type="datetime'Asian'' ''''''''C''''o''''''''mp''''an''i''''es'''' [''''3'']'">
              <a:rPr lang="en-US" sz="800" b="0">
                <a:solidFill>
                  <a:srgbClr val="000000"/>
                </a:solidFill>
                <a:latin typeface="Calibri" pitchFamily="34" charset="0"/>
              </a:rPr>
              <a:pPr algn="r"/>
              <a:t>Asian Companies [3]</a:t>
            </a:fld>
            <a:endParaRPr lang="el-GR" sz="724" b="0" dirty="0">
              <a:solidFill>
                <a:srgbClr val="000000"/>
              </a:solidFill>
              <a:latin typeface="Calibri"/>
              <a:sym typeface="Calibri"/>
            </a:endParaRPr>
          </a:p>
        </p:txBody>
      </p:sp>
      <p:sp>
        <p:nvSpPr>
          <p:cNvPr id="35" name="Rectangle 34"/>
          <p:cNvSpPr/>
          <p:nvPr>
            <p:custDataLst>
              <p:tags r:id="rId26"/>
            </p:custDataLst>
          </p:nvPr>
        </p:nvSpPr>
        <p:spPr bwMode="gray">
          <a:xfrm>
            <a:off x="6171042" y="2443052"/>
            <a:ext cx="183824"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12926" tIns="0" rIns="12926" bIns="0" numCol="1" rtlCol="0" anchor="ctr" anchorCtr="0" compatLnSpc="1">
            <a:prstTxWarp prst="textNoShape">
              <a:avLst/>
            </a:prstTxWarp>
            <a:noAutofit/>
          </a:bodyPr>
          <a:lstStyle/>
          <a:p>
            <a:pPr algn="ctr"/>
            <a:fld id="{2CE58A89-BBF8-4F19-B0AE-29080DB1C09D}" type="datetime'''''''10''''''''''''''''''''''''''''''''''''%'''''''''''''''''">
              <a:rPr lang="en-US" altLang="en-US" sz="724" b="0">
                <a:solidFill>
                  <a:srgbClr val="000000"/>
                </a:solidFill>
                <a:latin typeface="Calibri" pitchFamily="34" charset="0"/>
                <a:sym typeface="Calibri" panose="020F0502020204030204" pitchFamily="34" charset="0"/>
              </a:rPr>
              <a:pPr algn="ctr"/>
              <a:t>10%</a:t>
            </a:fld>
            <a:endParaRPr lang="en-US" sz="724" b="0">
              <a:solidFill>
                <a:srgbClr val="000000"/>
              </a:solidFill>
              <a:latin typeface="Calibri" pitchFamily="34" charset="0"/>
              <a:sym typeface="Calibri" panose="020F0502020204030204" pitchFamily="34" charset="0"/>
            </a:endParaRPr>
          </a:p>
        </p:txBody>
      </p:sp>
      <p:sp>
        <p:nvSpPr>
          <p:cNvPr id="36" name="Rectangle 35"/>
          <p:cNvSpPr/>
          <p:nvPr>
            <p:custDataLst>
              <p:tags r:id="rId27"/>
            </p:custDataLst>
          </p:nvPr>
        </p:nvSpPr>
        <p:spPr bwMode="auto">
          <a:xfrm>
            <a:off x="4677469" y="2836551"/>
            <a:ext cx="891836"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fld id="{0B84516D-5670-46ED-A8EB-474A1647F55D}" type="datetime'R''u''s''''''''''''sian'' ''Compa''''n''''''ie''s'' [13'''']'">
              <a:rPr lang="en-US" altLang="en-US" sz="800" b="0">
                <a:solidFill>
                  <a:srgbClr val="000000"/>
                </a:solidFill>
                <a:latin typeface="Calibri" pitchFamily="34" charset="0"/>
              </a:rPr>
              <a:pPr algn="r"/>
              <a:t>Russian Companies [13]</a:t>
            </a:fld>
            <a:endParaRPr lang="el-GR" sz="724" b="0" dirty="0">
              <a:solidFill>
                <a:srgbClr val="000000"/>
              </a:solidFill>
              <a:latin typeface="Calibri"/>
              <a:sym typeface="Calibri"/>
            </a:endParaRPr>
          </a:p>
        </p:txBody>
      </p:sp>
      <p:sp>
        <p:nvSpPr>
          <p:cNvPr id="37" name="Rectangle 36"/>
          <p:cNvSpPr/>
          <p:nvPr>
            <p:custDataLst>
              <p:tags r:id="rId28"/>
            </p:custDataLst>
          </p:nvPr>
        </p:nvSpPr>
        <p:spPr bwMode="gray">
          <a:xfrm>
            <a:off x="5497498" y="3449777"/>
            <a:ext cx="183824"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A08592"/>
                </a:solidFill>
              </a14:hiddenFill>
            </a:ext>
          </a:extLst>
        </p:spPr>
        <p:txBody>
          <a:bodyPr vert="horz" wrap="none" lIns="12926" tIns="0" rIns="12926" bIns="0" numCol="1" rtlCol="0" anchor="ctr" anchorCtr="0" compatLnSpc="1">
            <a:prstTxWarp prst="textNoShape">
              <a:avLst/>
            </a:prstTxWarp>
            <a:noAutofit/>
          </a:bodyPr>
          <a:lstStyle/>
          <a:p>
            <a:pPr algn="ctr"/>
            <a:fld id="{87952CDA-EB6A-47FB-A8DF-889614422898}" type="datetime'3''''''''''''''''''''''''''''''''''''1''''''%'''''">
              <a:rPr lang="en-US" altLang="en-US" sz="724" b="0">
                <a:solidFill>
                  <a:srgbClr val="FFFFFF"/>
                </a:solidFill>
                <a:latin typeface="Calibri" pitchFamily="34" charset="0"/>
              </a:rPr>
              <a:pPr algn="ctr"/>
              <a:t>31%</a:t>
            </a:fld>
            <a:endParaRPr lang="el-GR" sz="724" b="0" dirty="0">
              <a:solidFill>
                <a:srgbClr val="FFFFFF"/>
              </a:solidFill>
              <a:latin typeface="Calibri"/>
              <a:sym typeface="Calibri"/>
            </a:endParaRPr>
          </a:p>
        </p:txBody>
      </p:sp>
      <p:sp>
        <p:nvSpPr>
          <p:cNvPr id="38" name="Rectangle 37"/>
          <p:cNvSpPr/>
          <p:nvPr>
            <p:custDataLst>
              <p:tags r:id="rId29"/>
            </p:custDataLst>
          </p:nvPr>
        </p:nvSpPr>
        <p:spPr bwMode="auto">
          <a:xfrm>
            <a:off x="5649727" y="4548415"/>
            <a:ext cx="814285"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pPr algn="r"/>
            <a:fld id="{97D8F82E-09AF-4B90-9B56-4A1C3426B4C3}" type="datetime'O''th''''e''r'''''''''''' Ac''q''u''''isitions'' [''4]'">
              <a:rPr lang="en-US" altLang="en-US" sz="800" b="0">
                <a:solidFill>
                  <a:srgbClr val="000000"/>
                </a:solidFill>
                <a:latin typeface="Calibri" pitchFamily="34" charset="0"/>
              </a:rPr>
              <a:pPr algn="r"/>
              <a:t>Other Acquisitions [4]</a:t>
            </a:fld>
            <a:endParaRPr lang="el-GR" sz="724" b="0" dirty="0">
              <a:solidFill>
                <a:srgbClr val="000000"/>
              </a:solidFill>
              <a:latin typeface="Calibri"/>
              <a:sym typeface="Calibri"/>
            </a:endParaRPr>
          </a:p>
        </p:txBody>
      </p:sp>
      <p:sp>
        <p:nvSpPr>
          <p:cNvPr id="39" name="Rectangle 38"/>
          <p:cNvSpPr/>
          <p:nvPr>
            <p:custDataLst>
              <p:tags r:id="rId30"/>
            </p:custDataLst>
          </p:nvPr>
        </p:nvSpPr>
        <p:spPr bwMode="gray">
          <a:xfrm>
            <a:off x="6211254" y="4350230"/>
            <a:ext cx="137868"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12926" tIns="0" rIns="12926" bIns="0" numCol="1" rtlCol="0" anchor="ctr" anchorCtr="0" compatLnSpc="1">
            <a:prstTxWarp prst="textNoShape">
              <a:avLst/>
            </a:prstTxWarp>
            <a:noAutofit/>
          </a:bodyPr>
          <a:lstStyle/>
          <a:p>
            <a:pPr algn="ctr"/>
            <a:fld id="{77F25C80-70C7-4D22-960F-ECB564C285BE}" type="datetime'''''''''''''''''7%'''''''''''''''''''''''''''''''''''''">
              <a:rPr lang="en-US" altLang="en-US" sz="724" b="0">
                <a:solidFill>
                  <a:srgbClr val="000000"/>
                </a:solidFill>
                <a:latin typeface="Calibri" pitchFamily="34" charset="0"/>
                <a:sym typeface="Calibri" panose="020F0502020204030204" pitchFamily="34" charset="0"/>
              </a:rPr>
              <a:pPr algn="ctr"/>
              <a:t>7%</a:t>
            </a:fld>
            <a:endParaRPr lang="en-US" sz="724" b="0">
              <a:solidFill>
                <a:srgbClr val="000000"/>
              </a:solidFill>
              <a:latin typeface="Calibri" pitchFamily="34" charset="0"/>
              <a:sym typeface="Calibri" panose="020F0502020204030204" pitchFamily="34" charset="0"/>
            </a:endParaRPr>
          </a:p>
        </p:txBody>
      </p:sp>
      <p:sp>
        <p:nvSpPr>
          <p:cNvPr id="40" name="Rectangle 39"/>
          <p:cNvSpPr/>
          <p:nvPr>
            <p:custDataLst>
              <p:tags r:id="rId31"/>
            </p:custDataLst>
          </p:nvPr>
        </p:nvSpPr>
        <p:spPr bwMode="auto">
          <a:xfrm>
            <a:off x="7114578" y="4417727"/>
            <a:ext cx="419349"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fld id="{2A23493C-4144-49D1-8A85-751B8BB82565}" type="datetime'''F''''or ''S''a''''''l''''''''''e ''''''''''''''''[''''8]'">
              <a:rPr lang="en-US" sz="800" b="0">
                <a:solidFill>
                  <a:srgbClr val="000000"/>
                </a:solidFill>
                <a:latin typeface="Calibri" pitchFamily="34" charset="0"/>
              </a:rPr>
              <a:pPr/>
              <a:t>For Sale [8]</a:t>
            </a:fld>
            <a:endParaRPr lang="el-GR" sz="724" b="0" dirty="0">
              <a:solidFill>
                <a:srgbClr val="000000"/>
              </a:solidFill>
              <a:latin typeface="Calibri"/>
              <a:sym typeface="Calibri"/>
            </a:endParaRPr>
          </a:p>
        </p:txBody>
      </p:sp>
      <p:sp>
        <p:nvSpPr>
          <p:cNvPr id="41" name="Rectangle 40"/>
          <p:cNvSpPr/>
          <p:nvPr>
            <p:custDataLst>
              <p:tags r:id="rId32"/>
            </p:custDataLst>
          </p:nvPr>
        </p:nvSpPr>
        <p:spPr bwMode="gray">
          <a:xfrm>
            <a:off x="6981018" y="4246828"/>
            <a:ext cx="183824"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Lst>
        </p:spPr>
        <p:txBody>
          <a:bodyPr vert="horz" wrap="none" lIns="12926" tIns="0" rIns="12926" bIns="0" numCol="1" rtlCol="0" anchor="ctr" anchorCtr="0" compatLnSpc="1">
            <a:prstTxWarp prst="textNoShape">
              <a:avLst/>
            </a:prstTxWarp>
            <a:noAutofit/>
          </a:bodyPr>
          <a:lstStyle/>
          <a:p>
            <a:pPr algn="ctr"/>
            <a:fld id="{08531F3E-7DAB-4FC7-B2D0-382472359DD7}" type="datetime'''''''''1''''''''''''''''9''''''''''''''''''%'''''">
              <a:rPr lang="en-US" sz="724" b="0">
                <a:solidFill>
                  <a:srgbClr val="FFFFFF"/>
                </a:solidFill>
                <a:latin typeface="Calibri" pitchFamily="34" charset="0"/>
              </a:rPr>
              <a:pPr algn="ctr"/>
              <a:t>19%</a:t>
            </a:fld>
            <a:endParaRPr lang="el-GR" sz="724" b="0">
              <a:solidFill>
                <a:srgbClr val="FFFFFF"/>
              </a:solidFill>
              <a:latin typeface="Calibri"/>
              <a:sym typeface="Calibri"/>
            </a:endParaRPr>
          </a:p>
        </p:txBody>
      </p:sp>
      <p:sp>
        <p:nvSpPr>
          <p:cNvPr id="42" name="Rectangle 41"/>
          <p:cNvSpPr/>
          <p:nvPr>
            <p:custDataLst>
              <p:tags r:id="rId33"/>
            </p:custDataLst>
          </p:nvPr>
        </p:nvSpPr>
        <p:spPr bwMode="auto">
          <a:xfrm>
            <a:off x="7714879" y="3402385"/>
            <a:ext cx="452381" cy="11058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txBody>
          <a:bodyPr vert="horz" wrap="none" lIns="0" tIns="0" rIns="0" bIns="0" numCol="1" rtlCol="0" anchor="ctr" anchorCtr="0" compatLnSpc="1">
            <a:prstTxWarp prst="textNoShape">
              <a:avLst/>
            </a:prstTxWarp>
            <a:noAutofit/>
          </a:bodyPr>
          <a:lstStyle/>
          <a:p>
            <a:fld id="{A7517F4B-6F48-4E63-B27B-343C9762FABE}" type="datetime'Trad''''e''''''''''''''r''''s [10'''''''''']'''''">
              <a:rPr lang="en-US" altLang="en-US" sz="800" b="0">
                <a:solidFill>
                  <a:srgbClr val="000000"/>
                </a:solidFill>
                <a:latin typeface="Calibri" pitchFamily="34" charset="0"/>
              </a:rPr>
              <a:pPr/>
              <a:t>Traders [10]</a:t>
            </a:fld>
            <a:endParaRPr lang="el-GR" sz="724" b="0" dirty="0">
              <a:solidFill>
                <a:srgbClr val="000000"/>
              </a:solidFill>
              <a:latin typeface="Calibri"/>
              <a:sym typeface="Calibri"/>
            </a:endParaRPr>
          </a:p>
        </p:txBody>
      </p:sp>
      <p:sp>
        <p:nvSpPr>
          <p:cNvPr id="43" name="Rectangle 42"/>
          <p:cNvSpPr/>
          <p:nvPr>
            <p:custDataLst>
              <p:tags r:id="rId34"/>
            </p:custDataLst>
          </p:nvPr>
        </p:nvSpPr>
        <p:spPr bwMode="auto">
          <a:xfrm>
            <a:off x="4552728" y="1796795"/>
            <a:ext cx="3836415" cy="238711"/>
          </a:xfrm>
          <a:prstGeom prst="rect">
            <a:avLst/>
          </a:prstGeom>
          <a:solidFill>
            <a:srgbClr val="005482"/>
          </a:solidFill>
          <a:ln w="9525" cap="flat" cmpd="sng" algn="ctr">
            <a:no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noAutofit/>
          </a:bodyPr>
          <a:lstStyle/>
          <a:p>
            <a:pPr algn="ctr">
              <a:spcBef>
                <a:spcPct val="50000"/>
              </a:spcBef>
            </a:pPr>
            <a:r>
              <a:rPr lang="el-GR" sz="1086" dirty="0">
                <a:solidFill>
                  <a:srgbClr val="FFFFFF"/>
                </a:solidFill>
                <a:latin typeface="Calibri" pitchFamily="34" charset="0"/>
              </a:rPr>
              <a:t>Εξαγορές διυλιστηρίων υπό κίνδυνο </a:t>
            </a:r>
            <a:r>
              <a:rPr lang="en-US" sz="1086" dirty="0">
                <a:solidFill>
                  <a:srgbClr val="FFFFFF"/>
                </a:solidFill>
                <a:latin typeface="Calibri" pitchFamily="34" charset="0"/>
              </a:rPr>
              <a:t>(% </a:t>
            </a:r>
            <a:r>
              <a:rPr lang="el-GR" sz="1086" dirty="0">
                <a:solidFill>
                  <a:srgbClr val="FFFFFF"/>
                </a:solidFill>
                <a:latin typeface="Calibri" pitchFamily="34" charset="0"/>
              </a:rPr>
              <a:t> δυναμικότητας</a:t>
            </a:r>
            <a:r>
              <a:rPr lang="en-US" sz="1086" dirty="0">
                <a:solidFill>
                  <a:srgbClr val="FFFFFF"/>
                </a:solidFill>
                <a:latin typeface="Calibri" pitchFamily="34" charset="0"/>
              </a:rPr>
              <a:t>)</a:t>
            </a:r>
          </a:p>
        </p:txBody>
      </p:sp>
      <p:sp>
        <p:nvSpPr>
          <p:cNvPr id="44" name="Rectangle 43"/>
          <p:cNvSpPr/>
          <p:nvPr>
            <p:custDataLst>
              <p:tags r:id="rId35"/>
            </p:custDataLst>
          </p:nvPr>
        </p:nvSpPr>
        <p:spPr bwMode="auto">
          <a:xfrm>
            <a:off x="7324252" y="2075404"/>
            <a:ext cx="993083" cy="575970"/>
          </a:xfrm>
          <a:prstGeom prst="rect">
            <a:avLst/>
          </a:prstGeom>
          <a:solidFill>
            <a:schemeClr val="bg1">
              <a:lumMod val="85000"/>
            </a:schemeClr>
          </a:solidFill>
          <a:ln w="9525" cap="flat" cmpd="sng" algn="ctr">
            <a:solidFill>
              <a:schemeClr val="tx1"/>
            </a:solidFill>
            <a:prstDash val="dash"/>
            <a:round/>
            <a:headEnd type="none" w="med" len="med"/>
            <a:tailEnd type="none" w="med" len="med"/>
          </a:ln>
          <a:effectLst/>
        </p:spPr>
        <p:txBody>
          <a:bodyPr vert="horz" wrap="square" lIns="82721" tIns="41360" rIns="82721" bIns="41360" numCol="1" rtlCol="0" anchor="t" anchorCtr="0" compatLnSpc="1">
            <a:prstTxWarp prst="textNoShape">
              <a:avLst/>
            </a:prstTxWarp>
            <a:spAutoFit/>
          </a:bodyPr>
          <a:lstStyle/>
          <a:p>
            <a:pPr algn="ctr">
              <a:spcBef>
                <a:spcPts val="0"/>
              </a:spcBef>
            </a:pPr>
            <a:r>
              <a:rPr lang="el-GR" sz="800" b="0" u="sng" dirty="0">
                <a:solidFill>
                  <a:srgbClr val="000000"/>
                </a:solidFill>
                <a:latin typeface="Calibri" pitchFamily="34" charset="0"/>
              </a:rPr>
              <a:t>Αρ. Περιπτώσεων </a:t>
            </a:r>
            <a:r>
              <a:rPr lang="en-US" sz="800" b="0" dirty="0">
                <a:solidFill>
                  <a:srgbClr val="000000"/>
                </a:solidFill>
                <a:latin typeface="Calibri" pitchFamily="34" charset="0"/>
              </a:rPr>
              <a:t>: </a:t>
            </a:r>
            <a:r>
              <a:rPr lang="el-GR" sz="800" b="0" dirty="0">
                <a:solidFill>
                  <a:srgbClr val="000000"/>
                </a:solidFill>
                <a:latin typeface="Calibri" pitchFamily="34" charset="0"/>
              </a:rPr>
              <a:t>38</a:t>
            </a:r>
            <a:endParaRPr lang="en-US" sz="800" b="0" dirty="0">
              <a:solidFill>
                <a:srgbClr val="000000"/>
              </a:solidFill>
              <a:latin typeface="Calibri" pitchFamily="34" charset="0"/>
            </a:endParaRPr>
          </a:p>
          <a:p>
            <a:pPr algn="ctr">
              <a:spcBef>
                <a:spcPts val="0"/>
              </a:spcBef>
            </a:pPr>
            <a:r>
              <a:rPr lang="el-GR" sz="800" b="0" u="sng" dirty="0">
                <a:solidFill>
                  <a:srgbClr val="000000"/>
                </a:solidFill>
                <a:latin typeface="Calibri" pitchFamily="34" charset="0"/>
              </a:rPr>
              <a:t>Δυναμικότητα</a:t>
            </a:r>
            <a:r>
              <a:rPr lang="en-US" sz="800" b="0" dirty="0">
                <a:solidFill>
                  <a:srgbClr val="000000"/>
                </a:solidFill>
                <a:latin typeface="Calibri" pitchFamily="34" charset="0"/>
              </a:rPr>
              <a:t>:  4</a:t>
            </a:r>
            <a:r>
              <a:rPr lang="el-GR" sz="800" b="0" dirty="0">
                <a:solidFill>
                  <a:srgbClr val="000000"/>
                </a:solidFill>
                <a:latin typeface="Calibri" pitchFamily="34" charset="0"/>
              </a:rPr>
              <a:t>,4</a:t>
            </a:r>
            <a:r>
              <a:rPr lang="en-US" sz="800" b="0" dirty="0" err="1">
                <a:solidFill>
                  <a:srgbClr val="000000"/>
                </a:solidFill>
                <a:latin typeface="Calibri" pitchFamily="34" charset="0"/>
              </a:rPr>
              <a:t>mb</a:t>
            </a:r>
            <a:r>
              <a:rPr lang="en-US" sz="800" b="0" dirty="0">
                <a:solidFill>
                  <a:srgbClr val="000000"/>
                </a:solidFill>
                <a:latin typeface="Calibri" pitchFamily="34" charset="0"/>
              </a:rPr>
              <a:t>/d</a:t>
            </a:r>
          </a:p>
        </p:txBody>
      </p:sp>
      <p:sp>
        <p:nvSpPr>
          <p:cNvPr id="45" name="Rectangle 44"/>
          <p:cNvSpPr/>
          <p:nvPr>
            <p:custDataLst>
              <p:tags r:id="rId36"/>
            </p:custDataLst>
          </p:nvPr>
        </p:nvSpPr>
        <p:spPr bwMode="auto">
          <a:xfrm>
            <a:off x="4552728" y="2046681"/>
            <a:ext cx="3836416" cy="2974194"/>
          </a:xfrm>
          <a:prstGeom prst="rect">
            <a:avLst/>
          </a:prstGeom>
          <a:noFill/>
          <a:ln w="9525" cap="flat" cmpd="sng" algn="ctr">
            <a:solidFill>
              <a:schemeClr val="bg1">
                <a:lumMod val="65000"/>
                <a:alpha val="72000"/>
              </a:schemeClr>
            </a:solid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noAutofit/>
          </a:bodyPr>
          <a:lstStyle/>
          <a:p>
            <a:pPr algn="ctr">
              <a:spcBef>
                <a:spcPct val="50000"/>
              </a:spcBef>
            </a:pPr>
            <a:endParaRPr lang="en-US" sz="1086">
              <a:solidFill>
                <a:srgbClr val="000000"/>
              </a:solidFill>
              <a:latin typeface="Calibri" pitchFamily="34" charset="0"/>
            </a:endParaRPr>
          </a:p>
        </p:txBody>
      </p:sp>
      <p:sp>
        <p:nvSpPr>
          <p:cNvPr id="46" name="Rectangle 45"/>
          <p:cNvSpPr/>
          <p:nvPr>
            <p:custDataLst>
              <p:tags r:id="rId37"/>
            </p:custDataLst>
          </p:nvPr>
        </p:nvSpPr>
        <p:spPr bwMode="auto">
          <a:xfrm>
            <a:off x="4552727" y="4849844"/>
            <a:ext cx="728567" cy="167077"/>
          </a:xfrm>
          <a:prstGeom prst="rect">
            <a:avLst/>
          </a:prstGeom>
          <a:noFill/>
          <a:ln w="9525" cap="flat" cmpd="sng" algn="ctr">
            <a:noFill/>
            <a:prstDash val="solid"/>
            <a:round/>
            <a:headEnd type="none" w="med" len="med"/>
            <a:tailEnd type="none" w="med" len="med"/>
          </a:ln>
          <a:effectLst/>
        </p:spPr>
        <p:txBody>
          <a:bodyPr vert="horz" wrap="square" lIns="82721" tIns="41360" rIns="82721" bIns="41360" numCol="1" rtlCol="0" anchor="t" anchorCtr="0" compatLnSpc="1">
            <a:prstTxWarp prst="textNoShape">
              <a:avLst/>
            </a:prstTxWarp>
            <a:spAutoFit/>
          </a:bodyPr>
          <a:lstStyle/>
          <a:p>
            <a:pPr>
              <a:spcBef>
                <a:spcPct val="50000"/>
              </a:spcBef>
            </a:pPr>
            <a:r>
              <a:rPr lang="el-GR" sz="543" b="0" i="1" dirty="0">
                <a:solidFill>
                  <a:srgbClr val="000000"/>
                </a:solidFill>
                <a:latin typeface="Calibri" pitchFamily="34" charset="0"/>
              </a:rPr>
              <a:t>Πηγή</a:t>
            </a:r>
            <a:r>
              <a:rPr lang="en-US" sz="543" b="0" i="1" dirty="0">
                <a:solidFill>
                  <a:srgbClr val="000000"/>
                </a:solidFill>
                <a:latin typeface="Calibri" pitchFamily="34" charset="0"/>
              </a:rPr>
              <a:t>: HELPE</a:t>
            </a:r>
            <a:r>
              <a:rPr lang="el-GR" sz="543" b="0" i="1" dirty="0">
                <a:solidFill>
                  <a:srgbClr val="000000"/>
                </a:solidFill>
                <a:latin typeface="Calibri" pitchFamily="34" charset="0"/>
              </a:rPr>
              <a:t> ΜΙ</a:t>
            </a:r>
            <a:endParaRPr lang="en-US" sz="362" b="0" i="1" dirty="0">
              <a:solidFill>
                <a:srgbClr val="000000"/>
              </a:solidFill>
              <a:latin typeface="Calibri" pitchFamily="34" charset="0"/>
            </a:endParaRPr>
          </a:p>
        </p:txBody>
      </p:sp>
    </p:spTree>
    <p:extLst>
      <p:ext uri="{BB962C8B-B14F-4D97-AF65-F5344CB8AC3E}">
        <p14:creationId xmlns:p14="http://schemas.microsoft.com/office/powerpoint/2010/main" val="3696946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85297838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3366"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137217" name="Rectangle 6"/>
          <p:cNvSpPr>
            <a:spLocks noChangeArrowheads="1"/>
          </p:cNvSpPr>
          <p:nvPr>
            <p:custDataLst>
              <p:tags r:id="rId3"/>
            </p:custDataLst>
          </p:nvPr>
        </p:nvSpPr>
        <p:spPr bwMode="auto">
          <a:xfrm>
            <a:off x="1240359" y="2639120"/>
            <a:ext cx="7125221" cy="477837"/>
          </a:xfrm>
          <a:prstGeom prst="rect">
            <a:avLst/>
          </a:prstGeom>
          <a:solidFill>
            <a:srgbClr val="003366"/>
          </a:solidFill>
          <a:ln w="3175" algn="ctr">
            <a:solidFill>
              <a:srgbClr val="003366"/>
            </a:solidFill>
            <a:miter lim="800000"/>
            <a:headEnd/>
            <a:tailEnd/>
          </a:ln>
        </p:spPr>
        <p:txBody>
          <a:bodyPr wrap="none" lIns="91336" tIns="45668" rIns="91336" bIns="45668" anchor="ctr"/>
          <a:lstStyle/>
          <a:p>
            <a:pPr algn="ctr">
              <a:spcBef>
                <a:spcPct val="50000"/>
              </a:spcBef>
            </a:pPr>
            <a:endParaRPr lang="el-GR"/>
          </a:p>
        </p:txBody>
      </p:sp>
      <p:sp>
        <p:nvSpPr>
          <p:cNvPr id="137220" name="Rectangle 3"/>
          <p:cNvSpPr>
            <a:spLocks noChangeArrowheads="1"/>
          </p:cNvSpPr>
          <p:nvPr>
            <p:custDataLst>
              <p:tags r:id="rId4"/>
            </p:custDataLst>
          </p:nvPr>
        </p:nvSpPr>
        <p:spPr bwMode="gray">
          <a:xfrm>
            <a:off x="950366" y="2001858"/>
            <a:ext cx="7415214" cy="2456057"/>
          </a:xfrm>
          <a:prstGeom prst="rect">
            <a:avLst/>
          </a:prstGeom>
          <a:noFill/>
          <a:ln w="9525">
            <a:noFill/>
            <a:miter lim="800000"/>
            <a:headEnd/>
            <a:tailEnd/>
          </a:ln>
        </p:spPr>
        <p:txBody>
          <a:bodyPr wrap="square" lIns="0" tIns="0" rIns="0" bIns="0">
            <a:spAutoFit/>
          </a:bodyPr>
          <a:lstStyle/>
          <a:p>
            <a:pPr marL="1136937" lvl="1" indent="-680258">
              <a:lnSpc>
                <a:spcPct val="95000"/>
              </a:lnSpc>
              <a:buFontTx/>
              <a:buChar char="•"/>
            </a:pPr>
            <a:r>
              <a:rPr lang="el-GR" sz="2400" b="0" dirty="0">
                <a:solidFill>
                  <a:schemeClr val="tx1"/>
                </a:solidFill>
              </a:rPr>
              <a:t>Προκλήσεις Ευρωπαϊκού </a:t>
            </a:r>
            <a:r>
              <a:rPr lang="el-GR" sz="2400" b="0" dirty="0" smtClean="0">
                <a:solidFill>
                  <a:schemeClr val="tx1"/>
                </a:solidFill>
              </a:rPr>
              <a:t>Κλάδου Διύλισης</a:t>
            </a:r>
          </a:p>
          <a:p>
            <a:pPr marL="1136937" lvl="1" indent="-680258">
              <a:lnSpc>
                <a:spcPct val="95000"/>
              </a:lnSpc>
              <a:buFontTx/>
              <a:buChar char="•"/>
            </a:pPr>
            <a:endParaRPr lang="el-GR" sz="2400" dirty="0" smtClean="0">
              <a:solidFill>
                <a:schemeClr val="bg1"/>
              </a:solidFill>
            </a:endParaRPr>
          </a:p>
          <a:p>
            <a:pPr marL="1136937" lvl="1" indent="-680258">
              <a:lnSpc>
                <a:spcPct val="95000"/>
              </a:lnSpc>
              <a:buFontTx/>
              <a:buChar char="•"/>
            </a:pPr>
            <a:r>
              <a:rPr lang="el-GR" sz="2400" dirty="0" smtClean="0">
                <a:solidFill>
                  <a:schemeClr val="bg1"/>
                </a:solidFill>
              </a:rPr>
              <a:t>Απολογισμός </a:t>
            </a:r>
            <a:r>
              <a:rPr lang="el-GR" sz="2400" dirty="0">
                <a:solidFill>
                  <a:schemeClr val="bg1"/>
                </a:solidFill>
              </a:rPr>
              <a:t>και </a:t>
            </a:r>
            <a:r>
              <a:rPr lang="el-GR" sz="2400" dirty="0" smtClean="0">
                <a:solidFill>
                  <a:schemeClr val="bg1"/>
                </a:solidFill>
              </a:rPr>
              <a:t>Αποτελέσματα 2016</a:t>
            </a:r>
            <a:endParaRPr lang="en-US" sz="2400" dirty="0">
              <a:solidFill>
                <a:schemeClr val="bg1"/>
              </a:solidFill>
            </a:endParaRPr>
          </a:p>
          <a:p>
            <a:pPr marL="1136937" lvl="1" indent="-680258">
              <a:lnSpc>
                <a:spcPct val="95000"/>
              </a:lnSpc>
            </a:pPr>
            <a:endParaRPr lang="en-US" sz="2400" b="0" dirty="0">
              <a:solidFill>
                <a:schemeClr val="tx1"/>
              </a:solidFill>
            </a:endParaRPr>
          </a:p>
          <a:p>
            <a:pPr marL="1136937" lvl="1" indent="-680258">
              <a:lnSpc>
                <a:spcPct val="95000"/>
              </a:lnSpc>
              <a:buFontTx/>
              <a:buChar char="•"/>
              <a:defRPr/>
            </a:pPr>
            <a:r>
              <a:rPr lang="el-GR" sz="2400" b="0" dirty="0">
                <a:solidFill>
                  <a:schemeClr val="tx1"/>
                </a:solidFill>
              </a:rPr>
              <a:t>Στρατηγική </a:t>
            </a:r>
            <a:r>
              <a:rPr lang="el-GR" sz="2400" b="0" dirty="0" smtClean="0">
                <a:solidFill>
                  <a:schemeClr val="tx1"/>
                </a:solidFill>
              </a:rPr>
              <a:t>Ομίλου</a:t>
            </a:r>
            <a:r>
              <a:rPr lang="en-GB" sz="2400" b="0" dirty="0" smtClean="0">
                <a:solidFill>
                  <a:schemeClr val="tx1"/>
                </a:solidFill>
              </a:rPr>
              <a:t> </a:t>
            </a:r>
            <a:r>
              <a:rPr lang="en-US" sz="2400" b="0" dirty="0">
                <a:solidFill>
                  <a:schemeClr val="tx1"/>
                </a:solidFill>
              </a:rPr>
              <a:t>&amp; </a:t>
            </a:r>
            <a:r>
              <a:rPr lang="el-GR" sz="2400" b="0" dirty="0" smtClean="0">
                <a:solidFill>
                  <a:schemeClr val="tx1"/>
                </a:solidFill>
              </a:rPr>
              <a:t>Προτεραιότητες 2017</a:t>
            </a:r>
            <a:endParaRPr lang="en-GB" sz="2400" b="0" dirty="0">
              <a:solidFill>
                <a:schemeClr val="tx1"/>
              </a:solidFill>
            </a:endParaRPr>
          </a:p>
          <a:p>
            <a:pPr marL="456679" lvl="1">
              <a:lnSpc>
                <a:spcPct val="95000"/>
              </a:lnSpc>
            </a:pPr>
            <a:endParaRPr lang="en-GB" sz="2400" b="0" dirty="0">
              <a:solidFill>
                <a:schemeClr val="tx1"/>
              </a:solidFill>
            </a:endParaRPr>
          </a:p>
          <a:p>
            <a:pPr marL="1136937" lvl="1" indent="-680258">
              <a:lnSpc>
                <a:spcPct val="95000"/>
              </a:lnSpc>
              <a:buFontTx/>
              <a:buChar char="•"/>
            </a:pPr>
            <a:endParaRPr lang="el-GR" sz="2400" b="0" dirty="0">
              <a:solidFill>
                <a:schemeClr val="tx1"/>
              </a:solidFill>
            </a:endParaRPr>
          </a:p>
        </p:txBody>
      </p:sp>
      <p:sp>
        <p:nvSpPr>
          <p:cNvPr id="137218" name="AutoShape 5"/>
          <p:cNvSpPr>
            <a:spLocks noChangeArrowheads="1"/>
          </p:cNvSpPr>
          <p:nvPr>
            <p:custDataLst>
              <p:tags r:id="rId5"/>
            </p:custDataLst>
          </p:nvPr>
        </p:nvSpPr>
        <p:spPr bwMode="auto">
          <a:xfrm>
            <a:off x="304255" y="2612901"/>
            <a:ext cx="407987" cy="531812"/>
          </a:xfrm>
          <a:prstGeom prst="rightArrow">
            <a:avLst>
              <a:gd name="adj1" fmla="val 50000"/>
              <a:gd name="adj2" fmla="val 25000"/>
            </a:avLst>
          </a:prstGeom>
          <a:solidFill>
            <a:srgbClr val="003366"/>
          </a:solidFill>
          <a:ln w="3175" algn="ctr">
            <a:solidFill>
              <a:srgbClr val="003366"/>
            </a:solidFill>
            <a:miter lim="800000"/>
            <a:headEnd/>
            <a:tailEnd/>
          </a:ln>
        </p:spPr>
        <p:txBody>
          <a:bodyPr wrap="none" lIns="91336" tIns="45668" rIns="91336" bIns="45668" anchor="ctr"/>
          <a:lstStyle/>
          <a:p>
            <a:pPr algn="ctr"/>
            <a:endParaRPr lang="el-GR">
              <a:solidFill>
                <a:schemeClr val="tx1"/>
              </a:solidFill>
            </a:endParaRPr>
          </a:p>
        </p:txBody>
      </p:sp>
      <p:sp>
        <p:nvSpPr>
          <p:cNvPr id="137219" name="Slide Number Placeholder 3"/>
          <p:cNvSpPr txBox="1">
            <a:spLocks noGrp="1"/>
          </p:cNvSpPr>
          <p:nvPr>
            <p:custDataLst>
              <p:tags r:id="rId6"/>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4325"/>
            <a:fld id="{A15D6D04-59C6-4310-9123-7DA48A4AA0FB}" type="slidenum">
              <a:rPr lang="en-US" sz="1000" b="0">
                <a:solidFill>
                  <a:schemeClr val="tx1"/>
                </a:solidFill>
              </a:rPr>
              <a:pPr algn="r" defTabSz="894325"/>
              <a:t>7</a:t>
            </a:fld>
            <a:endParaRPr lang="en-US" sz="1000" b="0">
              <a:solidFill>
                <a:schemeClr val="tx1"/>
              </a:solidFill>
            </a:endParaRPr>
          </a:p>
        </p:txBody>
      </p:sp>
      <p:sp>
        <p:nvSpPr>
          <p:cNvPr id="137221" name="Rectangle 4"/>
          <p:cNvSpPr>
            <a:spLocks noChangeArrowheads="1"/>
          </p:cNvSpPr>
          <p:nvPr>
            <p:custDataLst>
              <p:tags r:id="rId7"/>
            </p:custDataLst>
          </p:nvPr>
        </p:nvSpPr>
        <p:spPr bwMode="gray">
          <a:xfrm>
            <a:off x="119063" y="230202"/>
            <a:ext cx="8618537" cy="338554"/>
          </a:xfrm>
          <a:prstGeom prst="rect">
            <a:avLst/>
          </a:prstGeom>
          <a:noFill/>
          <a:ln w="9525">
            <a:noFill/>
            <a:miter lim="800000"/>
            <a:headEnd/>
            <a:tailEnd/>
          </a:ln>
        </p:spPr>
        <p:txBody>
          <a:bodyPr lIns="0" tIns="0" rIns="0" bIns="0">
            <a:spAutoFit/>
          </a:bodyPr>
          <a:lstStyle/>
          <a:p>
            <a:pPr defTabSz="894325"/>
            <a:r>
              <a:rPr lang="el-GR" sz="2200" dirty="0">
                <a:solidFill>
                  <a:srgbClr val="003882"/>
                </a:solidFill>
                <a:latin typeface="+mj-lt"/>
                <a:ea typeface="+mj-ea"/>
                <a:cs typeface="+mj-cs"/>
              </a:rPr>
              <a:t>ΠΕΡΙΕΧΟΜΕΝΑ</a:t>
            </a:r>
            <a:endParaRPr lang="en-US" sz="2200" dirty="0">
              <a:solidFill>
                <a:srgbClr val="003882"/>
              </a:solidFill>
              <a:latin typeface="+mj-lt"/>
              <a:ea typeface="+mj-ea"/>
              <a:cs typeface="+mj-cs"/>
            </a:endParaRPr>
          </a:p>
        </p:txBody>
      </p:sp>
      <p:cxnSp>
        <p:nvCxnSpPr>
          <p:cNvPr id="7" name="Straight Connector 6"/>
          <p:cNvCxnSpPr/>
          <p:nvPr>
            <p:custDataLst>
              <p:tags r:id="rId8"/>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95" descr="elpengri"/>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681913" y="6424639"/>
            <a:ext cx="8413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69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1750060508"/>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70093"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 y="0"/>
                        <a:ext cx="158750" cy="158750"/>
                      </a:xfrm>
                      <a:prstGeom prst="rect">
                        <a:avLst/>
                      </a:prstGeom>
                    </p:spPr>
                  </p:pic>
                </p:oleObj>
              </mc:Fallback>
            </mc:AlternateContent>
          </a:graphicData>
        </a:graphic>
      </p:graphicFrame>
      <p:sp>
        <p:nvSpPr>
          <p:cNvPr id="9" name="Rectangle 8" hidden="1"/>
          <p:cNvSpPr/>
          <p:nvPr>
            <p:custDataLst>
              <p:tags r:id="rId3"/>
            </p:custDataLst>
          </p:nvPr>
        </p:nvSpPr>
        <p:spPr bwMode="auto">
          <a:xfrm>
            <a:off x="1"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el-GR" sz="1200" b="0">
              <a:solidFill>
                <a:srgbClr val="FFFFFF"/>
              </a:solidFill>
              <a:sym typeface="Arial"/>
            </a:endParaRPr>
          </a:p>
        </p:txBody>
      </p:sp>
      <p:sp>
        <p:nvSpPr>
          <p:cNvPr id="2" name="Title 1"/>
          <p:cNvSpPr>
            <a:spLocks noGrp="1"/>
          </p:cNvSpPr>
          <p:nvPr>
            <p:ph type="title"/>
            <p:custDataLst>
              <p:tags r:id="rId4"/>
            </p:custDataLst>
          </p:nvPr>
        </p:nvSpPr>
        <p:spPr>
          <a:xfrm>
            <a:off x="119064" y="230194"/>
            <a:ext cx="8618537" cy="954107"/>
          </a:xfrm>
        </p:spPr>
        <p:txBody>
          <a:bodyPr/>
          <a:lstStyle/>
          <a:p>
            <a:r>
              <a:rPr lang="el-GR" sz="2200" dirty="0">
                <a:solidFill>
                  <a:srgbClr val="003882"/>
                </a:solidFill>
              </a:rPr>
              <a:t>ΠΕΡΙΒΑΛΛΟΝ: ΕΞΕΛΙΞΕΙΣ ΣΤΟΝ ΕΥΡΩΠΑΙΚΟ ΚΛΑΔΟ ΔΙΥΛΙΣΗΣ</a:t>
            </a:r>
            <a:r>
              <a:rPr lang="el-GR" sz="1800" dirty="0"/>
              <a:t/>
            </a:r>
            <a:br>
              <a:rPr lang="el-GR" sz="1800" dirty="0"/>
            </a:br>
            <a:r>
              <a:rPr lang="el-GR" sz="2000" dirty="0" smtClean="0"/>
              <a:t>Υποχώρηση περιθωρίων διύλισης, διατήρηση </a:t>
            </a:r>
            <a:r>
              <a:rPr lang="el-GR" sz="2000" dirty="0"/>
              <a:t>ισχυρού </a:t>
            </a:r>
            <a:r>
              <a:rPr lang="el-GR" sz="2000" dirty="0" smtClean="0"/>
              <a:t>δολαρίου με ιστορικό χαμηλό τιμών αργού</a:t>
            </a:r>
            <a:endParaRPr lang="el-GR" sz="2000" dirty="0"/>
          </a:p>
        </p:txBody>
      </p:sp>
      <p:sp>
        <p:nvSpPr>
          <p:cNvPr id="5" name="Rectangle 3"/>
          <p:cNvSpPr txBox="1">
            <a:spLocks noChangeArrowheads="1"/>
          </p:cNvSpPr>
          <p:nvPr>
            <p:custDataLst>
              <p:tags r:id="rId5"/>
            </p:custDataLst>
          </p:nvPr>
        </p:nvSpPr>
        <p:spPr bwMode="auto">
          <a:xfrm>
            <a:off x="155965" y="1344513"/>
            <a:ext cx="8337831" cy="194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a:lstStyle>
          <a:p>
            <a:pPr marL="374381" lvl="1" indent="-182953" eaLnBrk="1" hangingPunct="1">
              <a:lnSpc>
                <a:spcPct val="150000"/>
              </a:lnSpc>
              <a:spcBef>
                <a:spcPct val="10000"/>
              </a:spcBef>
              <a:spcAft>
                <a:spcPct val="10000"/>
              </a:spcAft>
              <a:defRPr/>
            </a:pPr>
            <a:r>
              <a:rPr lang="el-GR" b="0" kern="0" dirty="0" smtClean="0">
                <a:solidFill>
                  <a:srgbClr val="000000"/>
                </a:solidFill>
              </a:rPr>
              <a:t>Αυξημένη προσφορά προϊόντων, με αρνητικό αντίκτυπο στα περιθώρια</a:t>
            </a:r>
            <a:endParaRPr lang="el-GR" b="0" kern="0" dirty="0">
              <a:solidFill>
                <a:srgbClr val="000000"/>
              </a:solidFill>
            </a:endParaRPr>
          </a:p>
          <a:p>
            <a:pPr marL="374381" lvl="1" indent="-182953" eaLnBrk="1" hangingPunct="1">
              <a:lnSpc>
                <a:spcPct val="150000"/>
              </a:lnSpc>
              <a:spcBef>
                <a:spcPct val="10000"/>
              </a:spcBef>
              <a:spcAft>
                <a:spcPct val="10000"/>
              </a:spcAft>
              <a:defRPr/>
            </a:pPr>
            <a:r>
              <a:rPr lang="el-GR" b="0" kern="0" dirty="0" smtClean="0">
                <a:solidFill>
                  <a:srgbClr val="000000"/>
                </a:solidFill>
              </a:rPr>
              <a:t>Τιμές </a:t>
            </a:r>
            <a:r>
              <a:rPr lang="el-GR" b="0" kern="0" dirty="0">
                <a:solidFill>
                  <a:srgbClr val="000000"/>
                </a:solidFill>
              </a:rPr>
              <a:t>αργού </a:t>
            </a:r>
            <a:r>
              <a:rPr lang="el-GR" b="0" kern="0" dirty="0" smtClean="0">
                <a:solidFill>
                  <a:srgbClr val="000000"/>
                </a:solidFill>
              </a:rPr>
              <a:t>στα $45/</a:t>
            </a:r>
            <a:r>
              <a:rPr lang="en-GB" b="0" kern="0" dirty="0" err="1" smtClean="0">
                <a:solidFill>
                  <a:srgbClr val="000000"/>
                </a:solidFill>
              </a:rPr>
              <a:t>bbl</a:t>
            </a:r>
            <a:r>
              <a:rPr lang="en-GB" b="0" kern="0" dirty="0" smtClean="0">
                <a:solidFill>
                  <a:srgbClr val="000000"/>
                </a:solidFill>
              </a:rPr>
              <a:t>, </a:t>
            </a:r>
            <a:r>
              <a:rPr lang="el-GR" b="0" kern="0" dirty="0" smtClean="0">
                <a:solidFill>
                  <a:srgbClr val="000000"/>
                </a:solidFill>
              </a:rPr>
              <a:t>τα χαμηλότερα επίπεδα των τελευταίων 15 ετών, παρά την ανάκαμψη στο Δ’ Τρίμηνο, λόγω της απόφασης του ΟΠΕΚ για έλεγχο της παραγωγής</a:t>
            </a:r>
            <a:endParaRPr lang="el-GR" b="0" kern="0" dirty="0">
              <a:solidFill>
                <a:srgbClr val="000000"/>
              </a:solidFill>
            </a:endParaRPr>
          </a:p>
          <a:p>
            <a:pPr marL="374381" lvl="1" indent="-182953" eaLnBrk="1" hangingPunct="1">
              <a:lnSpc>
                <a:spcPct val="150000"/>
              </a:lnSpc>
              <a:spcBef>
                <a:spcPct val="10000"/>
              </a:spcBef>
              <a:spcAft>
                <a:spcPct val="10000"/>
              </a:spcAft>
              <a:defRPr/>
            </a:pPr>
            <a:r>
              <a:rPr lang="el-GR" b="0" kern="0" dirty="0" smtClean="0">
                <a:solidFill>
                  <a:srgbClr val="000000"/>
                </a:solidFill>
              </a:rPr>
              <a:t>Διατήρηση ισοτιμίας </a:t>
            </a:r>
            <a:r>
              <a:rPr lang="el-GR" b="0" kern="0" dirty="0">
                <a:solidFill>
                  <a:srgbClr val="000000"/>
                </a:solidFill>
              </a:rPr>
              <a:t>ευρώ/δολαρίου στα 1,1 δολάρια</a:t>
            </a:r>
            <a:r>
              <a:rPr lang="el-GR" b="0" kern="0" dirty="0" smtClean="0">
                <a:solidFill>
                  <a:srgbClr val="000000"/>
                </a:solidFill>
              </a:rPr>
              <a:t>, που ευνοεί τις </a:t>
            </a:r>
            <a:r>
              <a:rPr lang="el-GR" b="0" kern="0" dirty="0">
                <a:solidFill>
                  <a:srgbClr val="000000"/>
                </a:solidFill>
              </a:rPr>
              <a:t>ευρωπαϊκές εταιρείες διύλισης</a:t>
            </a:r>
          </a:p>
        </p:txBody>
      </p:sp>
      <p:sp>
        <p:nvSpPr>
          <p:cNvPr id="6" name="TextBox 5"/>
          <p:cNvSpPr txBox="1"/>
          <p:nvPr>
            <p:custDataLst>
              <p:tags r:id="rId6"/>
            </p:custDataLst>
          </p:nvPr>
        </p:nvSpPr>
        <p:spPr>
          <a:xfrm>
            <a:off x="484144" y="3636144"/>
            <a:ext cx="3672408" cy="523065"/>
          </a:xfrm>
          <a:prstGeom prst="rect">
            <a:avLst/>
          </a:prstGeom>
          <a:noFill/>
        </p:spPr>
        <p:txBody>
          <a:bodyPr wrap="square" lIns="91286" tIns="45643" rIns="91286" bIns="45643" rtlCol="0">
            <a:spAutoFit/>
          </a:bodyPr>
          <a:lstStyle/>
          <a:p>
            <a:pPr algn="ctr"/>
            <a:r>
              <a:rPr lang="el-GR" dirty="0">
                <a:solidFill>
                  <a:srgbClr val="003366"/>
                </a:solidFill>
                <a:latin typeface="Arial "/>
              </a:rPr>
              <a:t>Εξέλιξη </a:t>
            </a:r>
            <a:r>
              <a:rPr lang="el-GR" dirty="0" smtClean="0">
                <a:solidFill>
                  <a:srgbClr val="003366"/>
                </a:solidFill>
                <a:latin typeface="Arial "/>
              </a:rPr>
              <a:t>ενδεικτικών </a:t>
            </a:r>
            <a:r>
              <a:rPr lang="el-GR" dirty="0">
                <a:solidFill>
                  <a:srgbClr val="003366"/>
                </a:solidFill>
                <a:latin typeface="Arial "/>
              </a:rPr>
              <a:t>περιθωρίων διύλισης Μεσογείου ($/bbl)</a:t>
            </a:r>
          </a:p>
        </p:txBody>
      </p:sp>
      <p:cxnSp>
        <p:nvCxnSpPr>
          <p:cNvPr id="11" name="Straight Connector 10"/>
          <p:cNvCxnSpPr/>
          <p:nvPr>
            <p:custDataLst>
              <p:tags r:id="rId7"/>
            </p:custDataLst>
          </p:nvPr>
        </p:nvCxnSpPr>
        <p:spPr bwMode="auto">
          <a:xfrm>
            <a:off x="119063" y="552425"/>
            <a:ext cx="8618537" cy="0"/>
          </a:xfrm>
          <a:prstGeom prst="line">
            <a:avLst/>
          </a:prstGeom>
          <a:noFill/>
          <a:ln w="22225" cap="flat" cmpd="sng" algn="ctr">
            <a:solidFill>
              <a:schemeClr val="accent5">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Slide Number Placeholder 3"/>
          <p:cNvSpPr txBox="1">
            <a:spLocks noGrp="1"/>
          </p:cNvSpPr>
          <p:nvPr>
            <p:custDataLst>
              <p:tags r:id="rId8"/>
            </p:custDataLst>
          </p:nvPr>
        </p:nvSpPr>
        <p:spPr bwMode="auto">
          <a:xfrm>
            <a:off x="6896100" y="6464300"/>
            <a:ext cx="1866900" cy="153888"/>
          </a:xfrm>
          <a:prstGeom prst="rect">
            <a:avLst/>
          </a:prstGeom>
          <a:noFill/>
          <a:ln w="9525">
            <a:noFill/>
            <a:miter lim="800000"/>
            <a:headEnd/>
            <a:tailEnd/>
          </a:ln>
        </p:spPr>
        <p:txBody>
          <a:bodyPr lIns="0" tIns="0" rIns="0" bIns="0">
            <a:spAutoFit/>
          </a:bodyPr>
          <a:lstStyle/>
          <a:p>
            <a:pPr algn="r" defTabSz="893931"/>
            <a:fld id="{09CE948C-EB55-42F4-B970-5E0A48D97821}" type="slidenum">
              <a:rPr lang="en-US" sz="1000" b="0">
                <a:solidFill>
                  <a:srgbClr val="000000"/>
                </a:solidFill>
              </a:rPr>
              <a:pPr algn="r" defTabSz="893931"/>
              <a:t>8</a:t>
            </a:fld>
            <a:endParaRPr lang="en-US" sz="1000" b="0" dirty="0">
              <a:solidFill>
                <a:srgbClr val="000000"/>
              </a:solidFill>
            </a:endParaRPr>
          </a:p>
        </p:txBody>
      </p:sp>
      <p:sp>
        <p:nvSpPr>
          <p:cNvPr id="36" name="TextBox 35"/>
          <p:cNvSpPr txBox="1"/>
          <p:nvPr>
            <p:custDataLst>
              <p:tags r:id="rId9"/>
            </p:custDataLst>
          </p:nvPr>
        </p:nvSpPr>
        <p:spPr>
          <a:xfrm>
            <a:off x="4984775" y="3701188"/>
            <a:ext cx="3672408" cy="307621"/>
          </a:xfrm>
          <a:prstGeom prst="rect">
            <a:avLst/>
          </a:prstGeom>
          <a:noFill/>
        </p:spPr>
        <p:txBody>
          <a:bodyPr wrap="square" lIns="91286" tIns="45643" rIns="91286" bIns="45643" rtlCol="0">
            <a:spAutoFit/>
          </a:bodyPr>
          <a:lstStyle/>
          <a:p>
            <a:pPr algn="ctr"/>
            <a:r>
              <a:rPr lang="el-GR" dirty="0">
                <a:solidFill>
                  <a:srgbClr val="003366"/>
                </a:solidFill>
                <a:latin typeface="Arial "/>
              </a:rPr>
              <a:t>Εξέλιξη τιμή αργού τύπου </a:t>
            </a:r>
            <a:r>
              <a:rPr lang="en-GB" dirty="0">
                <a:solidFill>
                  <a:srgbClr val="003366"/>
                </a:solidFill>
                <a:latin typeface="Arial "/>
              </a:rPr>
              <a:t>Brent </a:t>
            </a:r>
            <a:r>
              <a:rPr lang="el-GR" dirty="0">
                <a:solidFill>
                  <a:srgbClr val="003366"/>
                </a:solidFill>
                <a:latin typeface="Arial "/>
              </a:rPr>
              <a:t>($/bbl)</a:t>
            </a:r>
          </a:p>
        </p:txBody>
      </p:sp>
      <p:graphicFrame>
        <p:nvGraphicFramePr>
          <p:cNvPr id="17" name="Chart 16"/>
          <p:cNvGraphicFramePr>
            <a:graphicFrameLocks/>
          </p:cNvGraphicFramePr>
          <p:nvPr>
            <p:extLst>
              <p:ext uri="{D42A27DB-BD31-4B8C-83A1-F6EECF244321}">
                <p14:modId xmlns:p14="http://schemas.microsoft.com/office/powerpoint/2010/main" val="2697091197"/>
              </p:ext>
            </p:extLst>
          </p:nvPr>
        </p:nvGraphicFramePr>
        <p:xfrm>
          <a:off x="520957" y="3915112"/>
          <a:ext cx="3643454" cy="262613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9" name="Chart 18"/>
          <p:cNvGraphicFramePr>
            <a:graphicFrameLocks/>
          </p:cNvGraphicFramePr>
          <p:nvPr>
            <p:extLst>
              <p:ext uri="{D42A27DB-BD31-4B8C-83A1-F6EECF244321}">
                <p14:modId xmlns:p14="http://schemas.microsoft.com/office/powerpoint/2010/main" val="427844064"/>
              </p:ext>
            </p:extLst>
          </p:nvPr>
        </p:nvGraphicFramePr>
        <p:xfrm>
          <a:off x="4708598" y="3982272"/>
          <a:ext cx="3785197" cy="2402801"/>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2958865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2.69667459900000006101E+00&quot;&gt;&lt;m_msothmcolidx val=&quot;0&quot;/&gt;&lt;m_rgb r=&quot;00&quot; g=&quot;33&quot; b=&quot;66&quot;/&gt;&lt;m_nBrightness val=&quot;0&quot;/&gt;&lt;/elem&gt;&lt;elem m_fUsage=&quot;2.53621944009999999992E+00&quot;&gt;&lt;m_msothmcolidx val=&quot;0&quot;/&gt;&lt;m_rgb r=&quot;C7&quot; g=&quot;E0&quot; b=&quot;FB&quot;/&gt;&lt;m_nBrightness val=&quot;0&quot;/&gt;&lt;/elem&gt;&lt;elem m_fUsage=&quot;1.62900000000000000355E+00&quot;&gt;&lt;m_msothmcolidx val=&quot;0&quot;/&gt;&lt;m_rgb r=&quot;91&quot; g=&quot;B0&quot; b=&quot;FF&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RIEML1CL90OCBd9vqDWzz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Xg0tI2zR5abbdsIsWowV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OLTwdUlQnuSwbZXcgs94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BY04JoQ2lUqMme03FIkql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Xg0tI2zR5abbdsIsWowV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OLTwdUlQnuSwbZXcgs94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ddQ6pIX30u3vzNixdMNA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pWrSfiO40kuhexpb69f4k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BY04JoQ2lUqMme03FIkql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Y3dPbzhDEyVC7OhNbUclA"/>
</p:tagLst>
</file>

<file path=ppt/tags/tag12.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I5lWc9J1U._g_sxwgTTv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7PHzsFH36k62FD9ZRpLyZ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8wKwZHqFrkKjDtd9DS6dF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vGHblm_90CylZW_U80uU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phegww9NUmFFvwBLRMbf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jc1fR.gOkaVl32.1UrDE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QAhP1OP6EylkPc34I1vD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vmRrf.NTfUyF_D03xERgE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qKpjXLMkmWaBBqWrdeC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INNHD3HsSeW_wAWRoX30m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LkW2g4Q5UG.Pq58odlTk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WW8irOvv0kaa1VIJbjv1y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Dys7BjTMm0WujlqzCdNjr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5c6CfYw7T.CqX_HWr0HM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M_6pynImcEqof9J.mBPDY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DE0t84UA02nAMKZ7smU7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RUo4lftI02miO8WHo5C6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4UsJjwWTmSf0_AE_gjxA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FaXwRDhcUiKGxYKNAQk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CtN5l_lNlES922L1sw0xkg"/>
</p:tagLst>
</file>

<file path=ppt/tags/tag14.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unolcmWokOq_xlgdS9jw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wJiw7okLD0WH0h_KjYDy1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iglBm1FnUKorv7xIWnNk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IEML1CL90OCBd9vqDWzz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hL8vxKFk8Ei8033npeyld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15.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s9NaXJSB06Kdkmhs0km2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ITJXeWoYU.tU5L5FQiG2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mPfNNhEFeU6X3Lq79YkG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Vh5NowTD7E2HJQl.lRun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IyHY2tj05UyUNh8BtOePN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5RKoImN10mBFJqSmd4.U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Kh4.cuc5nki.S9vaY99__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YJb5uNaH.ECE.DR4HMrpS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nKEA2PZkC0S5odTduGFyK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MLHHL20ZeEe_04uysRFKV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Ambbckgr0WYvF7zAXWwP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3omeSl_Hqkq8ZB9uf6phd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le5pcvVQQKHm4c1rUjS2A"/>
</p:tagLst>
</file>

<file path=ppt/tags/tag17.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zAZ8NxGPRPGIAgOled0Ld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6nG6s5c1SE2d1xhOVt1bJ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SSDwEbrFRu.7_0IootWdT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4d.4uv9SaqDNpWX37v8F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zCyk0IthxEG0t5cJRAbhH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Km0fQJ8_UeHp.TZ3NPq6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qKLbB4MhQ_Wj80.rdkOpz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W169HB.SxSK5btkhdOye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3WIRRT3PS922Y9nu4Tmd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ct2fR6eMQtKDAEevoUC94Q"/>
</p:tagLst>
</file>

<file path=ppt/tags/tag18.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wDx6GBE6RNukm5g75TiqO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MUZq7CGlS4qqPAUJaNLrr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4JWMCrMeQMSS4oA0rwmKE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OgAYShP4mUq1IifTQQ7_M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ybcIiyA7ukCWMYnnx2uFi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MW1ebce_0ilz_XVs1Xsv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6AM6INgrk6WQ6x_3.NwR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qsDM2OAuQka9ex4HELvek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x.wLoIM3m0275BbKDwVvf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3veuNBLlEez2HDRjo8A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cf3.4Z1dEiIKNMGBV43k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w0Vae4cF5EiAWDFuPoCTB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euHsM6UNj06.AQ8g1BqBy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un7ABu2TeUSUtwnSisl9D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gMX3movxE2sUFkTpEIUd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2eb27y4xOUetY8DJxVT9O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zRsxZkuPW0mjmPPUqgkJZ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931yJ.DX3EqSffH.Q2m52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GF741GBedEaOQG.pMIfZa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8fzFYQl5GUGVDohRLqrh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BO12ojiClk2SXboxSXFY1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sbYz5UG_9ka94D5mLsRGj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8lff4Vy8EE.8JKLosxhWx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NwKXtmeD5ECE28fU9CkF_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sWT34QLo5E2c8NErdrW7_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Qp79GhDjGUuCtmec5pTDG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8fzFYQl5GUGVDohRLqrhE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Qp79GhDjGUuCtmec5pTDG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toJcEfrglEiwCIh0iv4WGA"/>
</p:tagLst>
</file>

<file path=ppt/tags/tag21.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PGMVjaV9FUuTGh7b4B7yl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13nQUliLk6fWZKdUBmRe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t3QKXTGwfEaoCW9uLP9Cj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DnyJyRdlQkGjJ9uHiHctH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Zz0_MxvWXU2rvWME4h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toJcEfrglEiwCIh0iv4WG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PGMVjaV9FUuTGh7b4B7yl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o13nQUliLk6fWZKdUBmR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t3QKXTGwfEaoCW9uLP9CjQ"/>
</p:tagLst>
</file>

<file path=ppt/tags/tag22.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DnyJyRdlQkGjJ9uHiHctH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Zz0_MxvWXU2rvWME4hT..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O1WxYwWNUmYN5CV45OIo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NiJZbZe4sEKY9gMmp.WJQ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bMkIU5ILSUq_OeHg5l2H6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e54GmXCZ90ujE_KC27iee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DnYCFMJH50OYCaoOqLqHN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iTxuj6iFMkCz0tOF3VvJs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kqt.HfWcxUqf6.ZhbsZA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B5A26BOwnECEBpB5Xqco3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R4a3y4CG5EOoVCX1v7pOb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zhUZ4IN8TEKAcMbRPsDwe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KDndBXoX6kOquORu0axJn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Cngt3XMkKEyccxt1vp.kn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dyT0wATkvkK81b3l107za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UPD.YyNuzkCDQFH6D2jeK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qnmKAcwt0U.4N437MHn.b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uuThEYjtN0qnBaeVnTXfy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4IwGrcl1mkq0mqH_GY0_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sHVtjoi50U62DN3rbVnIr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eEJsSP_8b0KI9zjX7eNVl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1PlPU3kP_U6uQQ4ZE1qJ1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i4pHsZEs1kqlkMVm7__Dd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ooKpcth_6UuQ544wdWTGQ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xO2wiUXN60ixf9_uZFVBf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bMkIU5ILSUq_OeHg5l2H6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WFSJp3gCE2v4VbvoQijT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CEsa_QREFk2hWQyAYmz._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GnokE7TnlkGNI1bMa_J_b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0PhBxIo2SEKuYGT3hFt8p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PRErNMj4GUCsXufGyfLvk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sZ3TwJTAq0q6X_bawPIvb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ZB.Ac2SUk0KRJUJp9_eYW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BXXttGpmgkax9ps0tv4fR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IE3j2H7sSCWOWp2f0bupS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f1IRcyfS2KFtGDmv5_Ai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UerOSThQgmX0vfMDcotG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2UgDEoeaTpOmcxEgpP7a3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oT8CHQnfQNeZLb_iUY50H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CpMUGZiTp2hUiBP82DzW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M7IHTGpTAWm9TfN.m0ps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KRjUDWVSgSXav4W0VPge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UbAeKQgRAiXhFRBVDaJ1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9qzeCEtQTTuXIy48GYDpN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qeTF2LLpTlKeQDvLyVosb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1PGvHCLrQui4nHGDXr8sW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Y_QP1cw6QM6NSF19LXAAq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8gyoYksRTkaP5OPIWsBAZ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Lsjf0bG75UepNvmDSckof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XhRaSdeSM0GWGnoP6QMqz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gg9pErfFdEqsiVk8GgSNL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pWuxU6lVHEekzG566teeO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k.GGuX_EZESOF9.VZh_m0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XhRaSdeSM0GWGnoP6QMqz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KQmfMQh3E.yME0X5XCeq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X_BhY4ZDY02yaHUgI7PLY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iCWc.JptRNealMRnVFoJb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_yUk2_FUSHCNxVBC7th_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VUXFYTw7Sv2vIpepKjGfT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cqO.H0OBTZuAiBTMwtDmb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SKMsb8jXTZKc5xM4af_md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W04aaZ0QTSDFVbGo1FTh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P.q3V4TRema0a_QmNT7j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3RDMQZ3PQkS29Vb9uL1VV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jmRFzav.Sxarg2Y9QwgHA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lzsaDHGJRnWn4dncK34ic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v33SAJGPRJOqoFfGvzTCiw"/>
</p:tagLst>
</file>

<file path=ppt/tags/tag3.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qx4dNuepSy.5TMxrwr_Vp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duCRKg1sRRKJrClDBOunb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SaCtQCXLQlG3QBbgzHHly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NoFVE.TNqDlttnLbCtv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Uvo.VR.QS0Wa1mJPt5vfR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7N1IWp1i00GWGzrIyyl3M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rCxrihLO5ESAqo6jItAZc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Uvo.VR.QS0Wa1mJPt5vfR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7N1IWp1i00GWGzrIyyl3M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CxrihLO5ESAqo6jItAZ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37560fpKLkyRLw.w52h_T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37560fpKLkyRLw.w52h_T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sJ8YQzMT0WNIIjz2K3_L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vqS5QhymEUKSmlaMF8zfi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AFPSFKQPPUea.B7Xqujdn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wEfHHj_5uEWC1sNRXVb0T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4PmRO5imqEOEA2i_tj7p9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RWzW7cDAU6lmI0LVrbkw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J1oPa3g350ehD48I40QMe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SwHN1rt1.UCH0hmOFVMhe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PR4Nn1OeAkeAUuku80DBD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X7l.R6NirkeV7ci5I_XPp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rZbQpKj1p0WDvMhrT_wSO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xisjVJQz8kaAt3uR5ih9q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Z9EyoJ3hhEmBFXP7jtgGJ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xeBa0vo1TyCWOnJv_dWzU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GDbEiTzRaUioolf6bmhHS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6ZZgfIpXtk6W8dkMYDZAV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8X_.L_wHakC5EymIOn7xC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tEwRvASIUeg9WfTyRWj8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eX5cmGdkWafUl.LwDPQ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tWkbCbZlEWwwGynNdFK0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oWxhrAkW5kuPnZCNsNZtk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Kxr66JyEm0CsZOHkkdyJ6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UJp01y12uUS0yX1OWAWba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zkpsWYMA6kCHyYJ_HJ68V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vlYrxN1P0kyG5kCVicJyY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PiYlg7xiDUC6g41QOXptk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rDVZpU7_BUyCmnIR_Ta6b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YKD6SDd8YUWdHzR7_dnYi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12LCgrI67ECYSLOVI4aPV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bVbEy8VK_keSMTbSFQ5lh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zlfpSKUcrUaZw6HWbcleG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fYXwbvdWNE2ovMNL6d8H9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XrKN5Lsj30eIeyW9UXDUr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q.mcSrNlG06EmVDjj9i.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SKLs5tzoU.wKGqmQrLhe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QpfSiZFMHEGbcrdp831PL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7w44VbAFEU271rKm_Y2ij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pQLGL4UTbkC0G7Sl62HTl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LnFvwEz6EeI_lYdkJJIJ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PizGYOlz0U2CJJW82maU9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8c25YTMtky_MI73o4.dX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L9SJGZVwOUqkWFD9W0ojK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xRkXNk5xAEy5.p9VC6qb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hwS_QMlekEyPNm3mBYgI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PftRQBBv1EatSJqYbgF9L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DhTk5Hie8Eiux1ziRAioU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RQazjpXruUKxsra01VCUx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HXWXwmvbEUO4gFEhZpAmJ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VwKBIHEMvEO6m9z442XIw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1WQXxm8eWkuPgZCjmlOjM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5gZZknoJf0SBHEvCYaGwV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ySYA_mx.YE.t1hW1myq00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hQzJ4Uwb802WVdetlyhu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FymCux9FVEaS66PtyW0_y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UWHB503xqkmrkVAO1UlcR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AIK3WtHuRU.Xc.TAHCoQa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ymCux9FVEaS66PtyW0_y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AIK3WtHuRU.Xc.TAHCoQ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1vodw.5h9kaEq.Yi3.Vy9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RESIZE" val="Yes"/>
</p:tagLst>
</file>

<file path=ppt/tags/tag61.xml><?xml version="1.0" encoding="utf-8"?>
<p:tagLst xmlns:a="http://schemas.openxmlformats.org/drawingml/2006/main" xmlns:r="http://schemas.openxmlformats.org/officeDocument/2006/relationships" xmlns:p="http://schemas.openxmlformats.org/presentationml/2006/main">
  <p:tag name="RESIZE" val="Yes"/>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ApQFprFFLUCcYGI3e.jGOA"/>
</p:tagLst>
</file>

<file path=ppt/tags/tag7.xml><?xml version="1.0" encoding="utf-8"?>
<p:tagLst xmlns:a="http://schemas.openxmlformats.org/drawingml/2006/main" xmlns:r="http://schemas.openxmlformats.org/officeDocument/2006/relationships" xmlns:p="http://schemas.openxmlformats.org/presentationml/2006/main">
  <p:tag name="RESIZE" val="Yes"/>
  <p:tag name="LLEFT" val=" 169"/>
  <p:tag name="LTOP" val=" 530.75"/>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mLltfSY5rkC7CdM1ljv7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SutJzoMabkiSnwKLhqZLc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HYb8R41eESnwBlUZTn47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8.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MCK CONFIDENTIAL" val="McK Disclaimer"/>
  <p:tag name="RESIZE" val="Yes"/>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QNytRpAt50O.15exiyMwE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7Xg0tI2zR5abbdsIsWowV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7tD2b.jOESliubRPCBDU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0xr0pYrOki5yad2sQxCJ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PLBRXvpswUa9fqL7JZZfZ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lVPHvbWii0eVuW.RFoUN8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J1E03hSR4eE6uTY5JdT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oOLTwdUlQnuSwbZXcgs94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jj7W6pdRGiDaDcrdajs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6b9qga4RSKpt2v5aLRUq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a86v1DQfRI2WgmmHkEzJe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i.AN57gdSB65BHpXgedE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YJJNsJrTOOrSjiqFsDT4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ui.sixWPS6W2M9.luQoU1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mGpdfBDeSVS4.st.1VxFD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s3JZ3hCTRryJZpPV.O99c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gJ.FgKDR62LRY1A3Azjf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rssiWrzRBm3HMVq863W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NgxmxcjRPKiGBA94xDesQ"/>
</p:tagLst>
</file>

<file path=ppt/theme/theme1.xml><?xml version="1.0" encoding="utf-8"?>
<a:theme xmlns:a="http://schemas.openxmlformats.org/drawingml/2006/main" name="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Custom 5">
      <a:dk1>
        <a:srgbClr val="000000"/>
      </a:dk1>
      <a:lt1>
        <a:srgbClr val="FFFFFF"/>
      </a:lt1>
      <a:dk2>
        <a:srgbClr val="002960"/>
      </a:dk2>
      <a:lt2>
        <a:srgbClr val="FFFFFF"/>
      </a:lt2>
      <a:accent1>
        <a:srgbClr val="002060"/>
      </a:accent1>
      <a:accent2>
        <a:srgbClr val="99CC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cap="flat" cmpd="sng" algn="ctr">
              <a:solidFill>
                <a:srgbClr val="FFFF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144463" marR="0" indent="-142875" algn="l" defTabSz="895350" rtl="0" eaLnBrk="1" fontAlgn="base" latinLnBrk="0" hangingPunct="1">
          <a:lnSpc>
            <a:spcPct val="100000"/>
          </a:lnSpc>
          <a:spcBef>
            <a:spcPct val="20000"/>
          </a:spcBef>
          <a:spcAft>
            <a:spcPct val="50000"/>
          </a:spcAft>
          <a:buClrTx/>
          <a:buSzPct val="120000"/>
          <a:buFontTx/>
          <a:buChar char="•"/>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3366FF"/>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rgbClr val="FF0000"/>
            </a:solidFill>
            <a:effectLst/>
            <a:latin typeface="Arial" charset="0"/>
          </a:defRPr>
        </a:defPPr>
      </a:lstStyle>
    </a:lnDef>
  </a:objectDefaults>
  <a:extraClrSchemeLst>
    <a:extraClrScheme>
      <a:clrScheme name="Blank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2">
        <a:dk1>
          <a:srgbClr val="002960"/>
        </a:dk1>
        <a:lt1>
          <a:srgbClr val="FFFFFF"/>
        </a:lt1>
        <a:dk2>
          <a:srgbClr val="002960"/>
        </a:dk2>
        <a:lt2>
          <a:srgbClr val="FFBE3D"/>
        </a:lt2>
        <a:accent1>
          <a:srgbClr val="0056AC"/>
        </a:accent1>
        <a:accent2>
          <a:srgbClr val="0999F3"/>
        </a:accent2>
        <a:accent3>
          <a:srgbClr val="AAACB6"/>
        </a:accent3>
        <a:accent4>
          <a:srgbClr val="DADADA"/>
        </a:accent4>
        <a:accent5>
          <a:srgbClr val="AAB4D2"/>
        </a:accent5>
        <a:accent6>
          <a:srgbClr val="078ADC"/>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D8E9FC"/>
        </a:folHlink>
      </a:clrScheme>
      <a:clrMap bg1="dk2" tx1="lt1" bg2="dk1" tx2="lt2" accent1="accent1" accent2="accent2" accent3="accent3" accent4="accent4" accent5="accent5" accent6="accent6" hlink="hlink" folHlink="folHlink"/>
    </a:extraClrScheme>
    <a:extraClrScheme>
      <a:clrScheme name="Blank 4">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Blank 5">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6">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Blank 8">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9">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FFFFFF"/>
        </a:lt2>
        <a:accent1>
          <a:srgbClr val="FFFFFF"/>
        </a:accent1>
        <a:accent2>
          <a:srgbClr val="C8C8C8"/>
        </a:accent2>
        <a:accent3>
          <a:srgbClr val="FFFFFF"/>
        </a:accent3>
        <a:accent4>
          <a:srgbClr val="000000"/>
        </a:accent4>
        <a:accent5>
          <a:srgbClr val="FFFFFF"/>
        </a:accent5>
        <a:accent6>
          <a:srgbClr val="B5B5B5"/>
        </a:accent6>
        <a:hlink>
          <a:srgbClr val="909090"/>
        </a:hlink>
        <a:folHlink>
          <a:srgbClr val="42424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1_Default Desig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l-GR" sz="1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l-GR" sz="1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1_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1_Default Design">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l-GR" sz="1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l-GR" sz="1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78428</TotalTime>
  <Words>1850</Words>
  <Application>Microsoft Office PowerPoint</Application>
  <PresentationFormat>Custom</PresentationFormat>
  <Paragraphs>397</Paragraphs>
  <Slides>33</Slides>
  <Notes>5</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2</vt:i4>
      </vt:variant>
      <vt:variant>
        <vt:lpstr>Slide Titles</vt:lpstr>
      </vt:variant>
      <vt:variant>
        <vt:i4>33</vt:i4>
      </vt:variant>
    </vt:vector>
  </HeadingPairs>
  <TitlesOfParts>
    <vt:vector size="51" baseType="lpstr">
      <vt:lpstr>Arial</vt:lpstr>
      <vt:lpstr>Arial </vt:lpstr>
      <vt:lpstr>Arial Narrow</vt:lpstr>
      <vt:lpstr>Book Antiqua</vt:lpstr>
      <vt:lpstr>Calibri</vt:lpstr>
      <vt:lpstr>Times New Roman</vt:lpstr>
      <vt:lpstr>Webdings</vt:lpstr>
      <vt:lpstr>Wingdings</vt:lpstr>
      <vt:lpstr>Blank</vt:lpstr>
      <vt:lpstr>2_Blank</vt:lpstr>
      <vt:lpstr>6_Blank</vt:lpstr>
      <vt:lpstr>3_Blank</vt:lpstr>
      <vt:lpstr>4_Blank</vt:lpstr>
      <vt:lpstr>1_Blank</vt:lpstr>
      <vt:lpstr>1_Default Design</vt:lpstr>
      <vt:lpstr>2_Default Design</vt:lpstr>
      <vt:lpstr>think-cell Slide</vt:lpstr>
      <vt:lpstr>Chart</vt:lpstr>
      <vt:lpstr>PowerPoint Presentation</vt:lpstr>
      <vt:lpstr>PowerPoint Presentation</vt:lpstr>
      <vt:lpstr>PowerPoint Presentation</vt:lpstr>
      <vt:lpstr>ΕΥΡΩΠΑΙΚΟΣ ΚΛΑΔΟΣ ΔΙΥΛΙΣΗΣ – ΚΥΡΙΕΣ ΠΡΟΚΛΗΣΕΙΣ Ο Ευρωπαϊκός κλάδος διύλισης αντιμετωπίζει σειρά προκλήσεων τόσο βραχυπρόθεσμα όσο και μακροπρόθεσμα</vt:lpstr>
      <vt:lpstr>ΕΥΡΩΠΑΙΚΟΣ ΚΛΑΔΟΣ ΔΙΥΛΙΣΗΣ – ΚΥΡΙΕΣ ΠΡΟΚΛΗΣΕΙΣ Αναμένεται περαιτέρω διείσδυση ΑΠΕ σε βάρος λιγνίτη, με το πετρέλαιο να διατηρεί το σημαντικό του ρόλο και αύξηση ηλεκτροκίνησης</vt:lpstr>
      <vt:lpstr>ΕΥΡΩΠΑΙΚΟΣ ΚΛΑΔΟΣ ΔΙΥΛΙΣΗΣ – ΚΥΡΙΕΣ ΠΡΟΚΛΗΣΕΙΣ To 2025, η περιοχή της Μεσογείου προβλέπεται να παραμείνει πλεονασματική στις βενζίνες, αλλά σημαντικά ελλειμματική στα μεσαία κλάσματα</vt:lpstr>
      <vt:lpstr>ΕΥΡΩΠΑΙΚΟΣ ΚΛΑΔΟΣ ΔΙΥΛΙΣΗΣ – ΚΥΡΙΕΣ ΠΡΟΚΛΗΣΕΙΣ Η διυλιστική δυναμικότητα στην Ευρώπη έχει μειωθεί κατά 2,6mbpd από το 2008, ~40% της παγκόσμιας δυναμικότητας που αποσύρθηκε</vt:lpstr>
      <vt:lpstr>PowerPoint Presentation</vt:lpstr>
      <vt:lpstr>ΠΕΡΙΒΑΛΛΟΝ: ΕΞΕΛΙΞΕΙΣ ΣΤΟΝ ΕΥΡΩΠΑΙΚΟ ΚΛΑΔΟ ΔΙΥΛΙΣΗΣ Υποχώρηση περιθωρίων διύλισης, διατήρηση ισχυρού δολαρίου με ιστορικό χαμηλό τιμών αργού</vt:lpstr>
      <vt:lpstr>ΠΕΡΙΒΑΛΛΟΝ: ΕΛΛΗΝΙΚΗ ΑΓΟΡΑ Μικρή υποχώρηση της ζήτησης λόγω πετρελαίου θέρμανσης, ενώ τα καύσιμα κίνησης σημείωσαν αύξηση</vt:lpstr>
      <vt:lpstr>ΑΠΟΤΕΛΕΣΜΑΤΑ 2016: ΚΥΡΙΑ ΕΠΙΤΕΥΓΜΑΤΑ </vt:lpstr>
      <vt:lpstr>ΑΠΟΤΕΛΕΣΜΑΤΑ 2016: ΚΥΡΙΑ ΕΠΙΤΕΥΓΜΑΤΑ </vt:lpstr>
      <vt:lpstr>ΑΠΟΤΕΛΕΣΜΑΤΑ 2016: ΕΠΙΔΟΣΗ ΑΝΑ ΚΛΑΔΟ Η αύξηση παραγωγής επέτρεψε την αξιοποίηση του θετικού διεθνούς περιβάλλοντος διύλισης, αντισταθμίζοντας εν μέρει τα χαμηλότερα περιθώρια</vt:lpstr>
      <vt:lpstr>ΑΠΟΤΕΛΕΣΜΑΤΑ 2016: ΔΙΥΛΙΣΗ, ΕΦΟΔΙΑΣΜΟΣ &amp; ΕΜΠΟΡΙΑ Επίτευξη ρεκόρ παραγωγής</vt:lpstr>
      <vt:lpstr>ΑΠΟΤΕΛΕΣΜΑΤΑ 2016: ΔΙΥΛΙΣΗ, ΕΦΟΔΙΑΣΜΟΣ &amp; ΕΜΠΟΡΙΑ Αξιοποίηση περιβάλλοντος διύλισης για επίτευξη ιστορικών υψηλών παραγωγής και εξαγωγών</vt:lpstr>
      <vt:lpstr>ΑΠΟΤΕΛΕΣΜΑΤΑ 2016: ΔΙΥΛΙΣΗ, ΕΦΟΔΙΑΣΜΟΣ &amp; ΕΜΠΟΡΙΑ Επίτευξη υπεραπόδοσης, ξεπερνώντας σημαντικά τα διεθνή περιθώρια</vt:lpstr>
      <vt:lpstr>ΑΠΟΤΕΛΕΣΜΑΤΑ 2016: ΠΕΤΡΟΧΗΜΙΚΑ Επίτευξη νέου ιστορικού υψηλού κερδοφορίας, παρά την υποχώρηση των διεθνών περιθωρίων</vt:lpstr>
      <vt:lpstr>ΑΠΟΤΕΛΕΣΜΑΤΑ 2016: ΕΜΠΟΡΙΑ Σταθεροποίηση κερδοφορίας εγχώριας εμπορίας σε υψηλά επίπεδα. Μικρή υποχώρηση στις διεθνείς δραστηριότητες λόγω περιθωρίων</vt:lpstr>
      <vt:lpstr>ΑΠΟΤΕΛΕΣΜΑΤΑ 2016: ΕΡΕΥΝΑ ΚΑΙ ΠΑΡΑΓΩΓΗ Πρόοδος ερευνητικών εργασιών στην Ελλάδα και διεύρυνση χαρτοφυλακίου</vt:lpstr>
      <vt:lpstr>ΑΠΟΤΕΛΕΣΜΑΤΑ 2016: ΕΡΕΥΝΑ ΚΑΙ ΠΑΡΑΓΩΓΗ </vt:lpstr>
      <vt:lpstr>ΑΠΟΤΕΛΕΣΜΑΤΑ 2016: Φ.Α. &amp; ΗΛ. ΕΝΕΡΓΕΙΑ Βελτίωση συνεισφοράς συμμετοχών στα καθαρά κέρδη Ομίλου λόγω αύξησης όγκων</vt:lpstr>
      <vt:lpstr>PowerPoint Presentation</vt:lpstr>
      <vt:lpstr>ΟΙΚΟΝΟΜΙΚΗ ΔΙΑΧΕΙΡΙΣΗ Ισχυροποίηση ισολογισμού, απομόχλευση και μείωση κόστους επιτοκίου</vt:lpstr>
      <vt:lpstr>ΠΡΟΓΡΑΜΜΑ ΟΛΙΣΤΙΚΗΣ ΑΣΦΑΛΕΙΑΣ Υλοποίηση προγράμματος Ολιστικής Ασφάλειας με σημαντικές δράσεις στο 2016</vt:lpstr>
      <vt:lpstr>ΑΝΑΠΤΥΞΗ ΑΝΘΡΩΠΙΝΟΥ ΔΥΝΑΜΙΚΟΥ Έμφαση στην ανάπτυξη των ανθρώπων μας εστιάζοντας στην εκπαίδευση και την αναγνώριση</vt:lpstr>
      <vt:lpstr>ΕΤΑΙΡΙΚΗ ΚΟΙΝΩΝΙΚΗ ΕΥΘΥΝΗ Παροχή υποστήριξης στην τοπική και ευρύτερη κοινωνία με έμφαση σε 4 βασικούς πυλώνες</vt:lpstr>
      <vt:lpstr>PowerPoint Presentation</vt:lpstr>
      <vt:lpstr>2017-2018: ΣΤΡΑΤΗΓΙΚΗ ΟΜΙΛΟΥ Βιώσιμη Ανάπτυξη με κοινωνικό πρόσωπο. Ολιστική Ασφάλεια σε όλες τις δραστηριότητες. Συνέχεια πορείας μείωσης δανεισμού και αναζήτηση αναπτυξιακών επιλογών</vt:lpstr>
      <vt:lpstr>2017-2018: ΧΡΗΜΑΤΟΟΙΚΟΝΟΜΙΚΗ ΣΤΡΑΤΗΓΙΚΗ  Ενίσχυση πορείας απομόχλευσης και βελτίωσης ισολογισμού, μείωση χρηματοοικονομικού κόστους</vt:lpstr>
      <vt:lpstr>PowerPoint Presentation</vt:lpstr>
      <vt:lpstr>ΠΡΟΤΕΡΑΙΟΤΗΤΕΣ 2017 Ολοκλήρωση συστήματος ολιστικής ασφάλειας. Αξιοποίηση θετικού διεθνούς περιβάλλοντος διύλισης και ευκαιριών αγοράς</vt:lpstr>
      <vt:lpstr>PowerPoint Presentation</vt:lpstr>
      <vt:lpstr>ΓΕΝΙΚΗ ΣΥΝΕΛΕΥΣΗ ΜΕΤΟΧΩΝ Μήνυμα προς εργαζόμενους &amp; μετόχους</vt:lpstr>
    </vt:vector>
  </TitlesOfParts>
  <Company>Hellenic Petroleum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Hellenic Petroleum 4Q06 Results Presentation 070221.ppt</dc:title>
  <dc:creator>Tsaitas Vasilis</dc:creator>
  <cp:lastModifiedBy>Tsaitas Vasilis</cp:lastModifiedBy>
  <cp:revision>4917</cp:revision>
  <cp:lastPrinted>2017-05-23T08:23:44Z</cp:lastPrinted>
  <dcterms:created xsi:type="dcterms:W3CDTF">2004-10-07T00:49:55Z</dcterms:created>
  <dcterms:modified xsi:type="dcterms:W3CDTF">2017-06-19T08:08:08Z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SWOTitle">
    <vt:lpwstr>Open:Universal Template_new</vt:lpwstr>
  </property>
  <property fmtid="{D5CDD505-2E9C-101B-9397-08002B2CF9AE}" pid="8" name="DocID">
    <vt:lpwstr>AH-HEP004-2004-11-03-ERP</vt:lpwstr>
  </property>
  <property fmtid="{D5CDD505-2E9C-101B-9397-08002B2CF9AE}" pid="9" name="DocIDinTitle">
    <vt:bool>false</vt:bool>
  </property>
  <property fmtid="{D5CDD505-2E9C-101B-9397-08002B2CF9AE}" pid="10" name="DocIDinSlide">
    <vt:bool>true</vt:bool>
  </property>
  <property fmtid="{D5CDD505-2E9C-101B-9397-08002B2CF9AE}" pid="11" name="DocIDPosition">
    <vt:i4>1</vt:i4>
  </property>
</Properties>
</file>